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49" r:id="rId1"/>
  </p:sldMasterIdLst>
  <p:sldIdLst>
    <p:sldId id="256" r:id="rId2"/>
  </p:sldIdLst>
  <p:sldSz cx="30267275" cy="42794238"/>
  <p:notesSz cx="7004050" cy="9290050"/>
  <p:defaultTextStyle>
    <a:defPPr>
      <a:defRPr lang="en-US"/>
    </a:defPPr>
    <a:lvl1pPr marL="0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7278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4556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1834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49113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36390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3668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0946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698224" algn="l" defTabSz="417455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79">
          <p15:clr>
            <a:srgbClr val="A4A3A4"/>
          </p15:clr>
        </p15:guide>
        <p15:guide id="2" pos="95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F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60" autoAdjust="0"/>
    <p:restoredTop sz="94676" autoAdjust="0"/>
  </p:normalViewPr>
  <p:slideViewPr>
    <p:cSldViewPr>
      <p:cViewPr>
        <p:scale>
          <a:sx n="59" d="100"/>
          <a:sy n="59" d="100"/>
        </p:scale>
        <p:origin x="2000" y="192"/>
      </p:cViewPr>
      <p:guideLst>
        <p:guide orient="horz" pos="13479"/>
        <p:guide pos="953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3410" y="7003597"/>
            <a:ext cx="22700456" cy="14898735"/>
          </a:xfrm>
        </p:spPr>
        <p:txBody>
          <a:bodyPr anchor="b"/>
          <a:lstStyle>
            <a:lvl1pPr algn="ctr">
              <a:defRPr sz="1489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3410" y="22476884"/>
            <a:ext cx="22700456" cy="10332032"/>
          </a:xfrm>
        </p:spPr>
        <p:txBody>
          <a:bodyPr/>
          <a:lstStyle>
            <a:lvl1pPr marL="0" indent="0" algn="ctr">
              <a:buNone/>
              <a:defRPr sz="5958"/>
            </a:lvl1pPr>
            <a:lvl2pPr marL="1135045" indent="0" algn="ctr">
              <a:buNone/>
              <a:defRPr sz="4965"/>
            </a:lvl2pPr>
            <a:lvl3pPr marL="2270089" indent="0" algn="ctr">
              <a:buNone/>
              <a:defRPr sz="4469"/>
            </a:lvl3pPr>
            <a:lvl4pPr marL="3405134" indent="0" algn="ctr">
              <a:buNone/>
              <a:defRPr sz="3972"/>
            </a:lvl4pPr>
            <a:lvl5pPr marL="4540179" indent="0" algn="ctr">
              <a:buNone/>
              <a:defRPr sz="3972"/>
            </a:lvl5pPr>
            <a:lvl6pPr marL="5675224" indent="0" algn="ctr">
              <a:buNone/>
              <a:defRPr sz="3972"/>
            </a:lvl6pPr>
            <a:lvl7pPr marL="6810268" indent="0" algn="ctr">
              <a:buNone/>
              <a:defRPr sz="3972"/>
            </a:lvl7pPr>
            <a:lvl8pPr marL="7945313" indent="0" algn="ctr">
              <a:buNone/>
              <a:defRPr sz="3972"/>
            </a:lvl8pPr>
            <a:lvl9pPr marL="9080358" indent="0" algn="ctr">
              <a:buNone/>
              <a:defRPr sz="3972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339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03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0019" y="2278397"/>
            <a:ext cx="6526381" cy="362661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0875" y="2278397"/>
            <a:ext cx="19200803" cy="362661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184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30267275" cy="53492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7444959"/>
            <a:ext cx="30267275" cy="53492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endParaRPr lang="en-US" dirty="0"/>
          </a:p>
        </p:txBody>
      </p:sp>
      <p:sp>
        <p:nvSpPr>
          <p:cNvPr id="9" name="Instructions"/>
          <p:cNvSpPr/>
          <p:nvPr userDrawn="1"/>
        </p:nvSpPr>
        <p:spPr>
          <a:xfrm>
            <a:off x="-12611365" y="0"/>
            <a:ext cx="11770607" cy="427942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7425" tIns="217425" rIns="217425" bIns="217425" rtlCol="0" anchor="t"/>
          <a:lstStyle>
            <a:defPPr>
              <a:defRPr lang="en-US"/>
            </a:defPPr>
            <a:lvl1pPr marL="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84343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8686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53029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37372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921715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106058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290401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474744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Print Size:</a:t>
            </a:r>
            <a:endParaRPr sz="88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This poster template is set up for A0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international paper size of 1189 mm x 841 mm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(46.8” high by 33.1” wide). It can be printed at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70.6% for an A1 poster of 841 mm x 594 mm.</a:t>
            </a:r>
            <a:endParaRPr lang="en-US" sz="6000" dirty="0" smtClean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Placeholders</a:t>
            </a:r>
            <a:r>
              <a:rPr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  <a:endParaRPr sz="88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sz="60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The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various elements included</a:t>
            </a:r>
            <a:r>
              <a:rPr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sz="60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 this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are ones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we often see in medical, research, and scientific posters.</a:t>
            </a:r>
            <a:r>
              <a:rPr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Feel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free to edit, move,  add, and delete items, or change the layout to suit your needs. Always check with your conference organizer for specific requirements.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Image</a:t>
            </a:r>
            <a:r>
              <a:rPr lang="en-US" sz="88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Quality</a:t>
            </a:r>
            <a:r>
              <a:rPr lang="en-US" sz="88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You can place digital photos or logo art in your poster file by selecting the </a:t>
            </a:r>
            <a:r>
              <a:rPr lang="en-US" sz="60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Insert, Picture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command, or by using standard copy &amp; paste. For best results, all graphic elements should be at least </a:t>
            </a:r>
            <a:r>
              <a:rPr lang="en-US" sz="60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150-200 pixels per inch in their final printed size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For instance, a 1600 x 1200 pixel</a:t>
            </a:r>
            <a:r>
              <a:rPr lang="en-US" sz="60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photo will usually look fine up to </a:t>
            </a: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8“-10” wide on your printed poster.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To preview the print quality of images, select a magnification of 100% when previewing your poster. This will give you a good idea of what it will look like in print. If you are laying out a large poster and using half-scale dimensions, be sure to preview your graphics at 200% to see them at their final printed size.</a:t>
            </a:r>
          </a:p>
          <a:p>
            <a:pPr lvl="0">
              <a:spcBef>
                <a:spcPts val="0"/>
              </a:spcBef>
              <a:spcAft>
                <a:spcPts val="2282"/>
              </a:spcAft>
            </a:pPr>
            <a:r>
              <a:rPr lang="en-US" sz="6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Please note that graphics from websites (such as the logo on your hospital's or university's home page) will only be 72dpi and not suitable for printing.</a:t>
            </a:r>
          </a:p>
          <a:p>
            <a:pPr lvl="0" algn="ctr">
              <a:spcBef>
                <a:spcPts val="0"/>
              </a:spcBef>
              <a:spcAft>
                <a:spcPts val="2282"/>
              </a:spcAft>
            </a:pPr>
            <a: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/>
            </a:r>
            <a:b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</a:br>
            <a:r>
              <a:rPr lang="en-US" sz="4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[This sidebar area does not print.]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31108033" y="0"/>
            <a:ext cx="11770607" cy="42794238"/>
            <a:chOff x="33832800" y="0"/>
            <a:chExt cx="12801600" cy="43891200"/>
          </a:xfrm>
        </p:grpSpPr>
        <p:sp>
          <p:nvSpPr>
            <p:cNvPr id="13" name="Instructions"/>
            <p:cNvSpPr/>
            <p:nvPr userDrawn="1"/>
          </p:nvSpPr>
          <p:spPr>
            <a:xfrm>
              <a:off x="33832800" y="0"/>
              <a:ext cx="12801600" cy="43891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tIns="228600" rIns="228600" bIns="228600" rtlCol="0" anchor="t"/>
            <a:lstStyle>
              <a:defPPr>
                <a:defRPr lang="en-US"/>
              </a:defPPr>
              <a:lvl1pPr marL="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84343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68686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53029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37372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921715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106058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90401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74744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Change</a:t>
              </a:r>
              <a:r>
                <a:rPr lang="en-US" sz="88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Color Theme</a:t>
              </a: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:</a:t>
              </a:r>
              <a:endParaRPr sz="880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This template is designed to use the built-in color themes in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the newer versions of PowerPoint.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To change the color theme, select the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Design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tab, then select the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Colors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drop-down list.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The default color theme for this template is “Office”, so you can always return to that after trying some of the alternatives.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88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Printing Your Poster: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Once your poster file is ready, visit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</a:t>
              </a:r>
              <a:r>
                <a:rPr lang="en-US" sz="60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www.genigraphics.com</a:t>
              </a: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to order a high-quality, affordable poster print. Every order receives a free design review and we can delivery as fast as next business day within the US and Canada. </a:t>
              </a:r>
            </a:p>
            <a:p>
              <a:pPr lvl="0">
                <a:spcBef>
                  <a:spcPts val="0"/>
                </a:spcBef>
                <a:spcAft>
                  <a:spcPts val="2282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Genigraphics® has been producing output from PowerPoint® longer than anyone in the industry; dating back to when we helped Microsoft® design the PowerPoint software. </a:t>
              </a:r>
            </a:p>
            <a:p>
              <a:pPr lvl="0">
                <a:spcBef>
                  <a:spcPts val="0"/>
                </a:spcBef>
                <a:spcAft>
                  <a:spcPts val="0"/>
                </a:spcAft>
              </a:pPr>
              <a:endParaRPr lang="en-US" sz="60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US and Canada:  1-800-790-4001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International: +(1) 913-441-1410</a:t>
              </a:r>
              <a:b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60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Email: info@genigraphics.com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/>
              </a:r>
              <a:b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4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[This sidebar area does not print.]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1342" y="8425085"/>
              <a:ext cx="11904515" cy="10246926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037" y="42504519"/>
            <a:ext cx="5297435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79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723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111" y="10668848"/>
            <a:ext cx="26105525" cy="17801211"/>
          </a:xfrm>
        </p:spPr>
        <p:txBody>
          <a:bodyPr anchor="b"/>
          <a:lstStyle>
            <a:lvl1pPr>
              <a:defRPr sz="1489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111" y="28638465"/>
            <a:ext cx="26105525" cy="9361236"/>
          </a:xfrm>
        </p:spPr>
        <p:txBody>
          <a:bodyPr/>
          <a:lstStyle>
            <a:lvl1pPr marL="0" indent="0">
              <a:buNone/>
              <a:defRPr sz="5958">
                <a:solidFill>
                  <a:schemeClr val="tx1">
                    <a:tint val="75000"/>
                  </a:schemeClr>
                </a:solidFill>
              </a:defRPr>
            </a:lvl1pPr>
            <a:lvl2pPr marL="1135045" indent="0">
              <a:buNone/>
              <a:defRPr sz="4965">
                <a:solidFill>
                  <a:schemeClr val="tx1">
                    <a:tint val="75000"/>
                  </a:schemeClr>
                </a:solidFill>
              </a:defRPr>
            </a:lvl2pPr>
            <a:lvl3pPr marL="2270089" indent="0">
              <a:buNone/>
              <a:defRPr sz="4469">
                <a:solidFill>
                  <a:schemeClr val="tx1">
                    <a:tint val="75000"/>
                  </a:schemeClr>
                </a:solidFill>
              </a:defRPr>
            </a:lvl3pPr>
            <a:lvl4pPr marL="3405134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4pPr>
            <a:lvl5pPr marL="4540179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5pPr>
            <a:lvl6pPr marL="5675224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6pPr>
            <a:lvl7pPr marL="6810268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7pPr>
            <a:lvl8pPr marL="7945313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8pPr>
            <a:lvl9pPr marL="9080358" indent="0">
              <a:buNone/>
              <a:defRPr sz="39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06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0875" y="11391985"/>
            <a:ext cx="12863592" cy="271525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2808" y="11391985"/>
            <a:ext cx="12863592" cy="271525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0138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7" y="2278400"/>
            <a:ext cx="26105525" cy="82715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4819" y="10490535"/>
            <a:ext cx="12804475" cy="5141249"/>
          </a:xfrm>
        </p:spPr>
        <p:txBody>
          <a:bodyPr anchor="b"/>
          <a:lstStyle>
            <a:lvl1pPr marL="0" indent="0">
              <a:buNone/>
              <a:defRPr sz="5958" b="1"/>
            </a:lvl1pPr>
            <a:lvl2pPr marL="1135045" indent="0">
              <a:buNone/>
              <a:defRPr sz="4965" b="1"/>
            </a:lvl2pPr>
            <a:lvl3pPr marL="2270089" indent="0">
              <a:buNone/>
              <a:defRPr sz="4469" b="1"/>
            </a:lvl3pPr>
            <a:lvl4pPr marL="3405134" indent="0">
              <a:buNone/>
              <a:defRPr sz="3972" b="1"/>
            </a:lvl4pPr>
            <a:lvl5pPr marL="4540179" indent="0">
              <a:buNone/>
              <a:defRPr sz="3972" b="1"/>
            </a:lvl5pPr>
            <a:lvl6pPr marL="5675224" indent="0">
              <a:buNone/>
              <a:defRPr sz="3972" b="1"/>
            </a:lvl6pPr>
            <a:lvl7pPr marL="6810268" indent="0">
              <a:buNone/>
              <a:defRPr sz="3972" b="1"/>
            </a:lvl7pPr>
            <a:lvl8pPr marL="7945313" indent="0">
              <a:buNone/>
              <a:defRPr sz="3972" b="1"/>
            </a:lvl8pPr>
            <a:lvl9pPr marL="9080358" indent="0">
              <a:buNone/>
              <a:defRPr sz="39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4819" y="15631784"/>
            <a:ext cx="12804475" cy="2299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2808" y="10490535"/>
            <a:ext cx="12867534" cy="5141249"/>
          </a:xfrm>
        </p:spPr>
        <p:txBody>
          <a:bodyPr anchor="b"/>
          <a:lstStyle>
            <a:lvl1pPr marL="0" indent="0">
              <a:buNone/>
              <a:defRPr sz="5958" b="1"/>
            </a:lvl1pPr>
            <a:lvl2pPr marL="1135045" indent="0">
              <a:buNone/>
              <a:defRPr sz="4965" b="1"/>
            </a:lvl2pPr>
            <a:lvl3pPr marL="2270089" indent="0">
              <a:buNone/>
              <a:defRPr sz="4469" b="1"/>
            </a:lvl3pPr>
            <a:lvl4pPr marL="3405134" indent="0">
              <a:buNone/>
              <a:defRPr sz="3972" b="1"/>
            </a:lvl4pPr>
            <a:lvl5pPr marL="4540179" indent="0">
              <a:buNone/>
              <a:defRPr sz="3972" b="1"/>
            </a:lvl5pPr>
            <a:lvl6pPr marL="5675224" indent="0">
              <a:buNone/>
              <a:defRPr sz="3972" b="1"/>
            </a:lvl6pPr>
            <a:lvl7pPr marL="6810268" indent="0">
              <a:buNone/>
              <a:defRPr sz="3972" b="1"/>
            </a:lvl7pPr>
            <a:lvl8pPr marL="7945313" indent="0">
              <a:buNone/>
              <a:defRPr sz="3972" b="1"/>
            </a:lvl8pPr>
            <a:lvl9pPr marL="9080358" indent="0">
              <a:buNone/>
              <a:defRPr sz="3972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2808" y="15631784"/>
            <a:ext cx="12867534" cy="2299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514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77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83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9" y="2852949"/>
            <a:ext cx="9761983" cy="9985322"/>
          </a:xfrm>
        </p:spPr>
        <p:txBody>
          <a:bodyPr anchor="b"/>
          <a:lstStyle>
            <a:lvl1pPr>
              <a:defRPr sz="7944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67534" y="6161581"/>
            <a:ext cx="15322808" cy="30411646"/>
          </a:xfrm>
        </p:spPr>
        <p:txBody>
          <a:bodyPr/>
          <a:lstStyle>
            <a:lvl1pPr>
              <a:defRPr sz="7944"/>
            </a:lvl1pPr>
            <a:lvl2pPr>
              <a:defRPr sz="6951"/>
            </a:lvl2pPr>
            <a:lvl3pPr>
              <a:defRPr sz="5958"/>
            </a:lvl3pPr>
            <a:lvl4pPr>
              <a:defRPr sz="4965"/>
            </a:lvl4pPr>
            <a:lvl5pPr>
              <a:defRPr sz="4965"/>
            </a:lvl5pPr>
            <a:lvl6pPr>
              <a:defRPr sz="4965"/>
            </a:lvl6pPr>
            <a:lvl7pPr>
              <a:defRPr sz="4965"/>
            </a:lvl7pPr>
            <a:lvl8pPr>
              <a:defRPr sz="4965"/>
            </a:lvl8pPr>
            <a:lvl9pPr>
              <a:defRPr sz="496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9" y="12838271"/>
            <a:ext cx="9761983" cy="23784486"/>
          </a:xfrm>
        </p:spPr>
        <p:txBody>
          <a:bodyPr/>
          <a:lstStyle>
            <a:lvl1pPr marL="0" indent="0">
              <a:buNone/>
              <a:defRPr sz="3972"/>
            </a:lvl1pPr>
            <a:lvl2pPr marL="1135045" indent="0">
              <a:buNone/>
              <a:defRPr sz="3476"/>
            </a:lvl2pPr>
            <a:lvl3pPr marL="2270089" indent="0">
              <a:buNone/>
              <a:defRPr sz="2979"/>
            </a:lvl3pPr>
            <a:lvl4pPr marL="3405134" indent="0">
              <a:buNone/>
              <a:defRPr sz="2483"/>
            </a:lvl4pPr>
            <a:lvl5pPr marL="4540179" indent="0">
              <a:buNone/>
              <a:defRPr sz="2483"/>
            </a:lvl5pPr>
            <a:lvl6pPr marL="5675224" indent="0">
              <a:buNone/>
              <a:defRPr sz="2483"/>
            </a:lvl6pPr>
            <a:lvl7pPr marL="6810268" indent="0">
              <a:buNone/>
              <a:defRPr sz="2483"/>
            </a:lvl7pPr>
            <a:lvl8pPr marL="7945313" indent="0">
              <a:buNone/>
              <a:defRPr sz="2483"/>
            </a:lvl8pPr>
            <a:lvl9pPr marL="9080358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04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4819" y="2852949"/>
            <a:ext cx="9761983" cy="9985322"/>
          </a:xfrm>
        </p:spPr>
        <p:txBody>
          <a:bodyPr anchor="b"/>
          <a:lstStyle>
            <a:lvl1pPr>
              <a:defRPr sz="7944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67534" y="6161581"/>
            <a:ext cx="15322808" cy="30411646"/>
          </a:xfrm>
        </p:spPr>
        <p:txBody>
          <a:bodyPr/>
          <a:lstStyle>
            <a:lvl1pPr marL="0" indent="0">
              <a:buNone/>
              <a:defRPr sz="7944"/>
            </a:lvl1pPr>
            <a:lvl2pPr marL="1135045" indent="0">
              <a:buNone/>
              <a:defRPr sz="6951"/>
            </a:lvl2pPr>
            <a:lvl3pPr marL="2270089" indent="0">
              <a:buNone/>
              <a:defRPr sz="5958"/>
            </a:lvl3pPr>
            <a:lvl4pPr marL="3405134" indent="0">
              <a:buNone/>
              <a:defRPr sz="4965"/>
            </a:lvl4pPr>
            <a:lvl5pPr marL="4540179" indent="0">
              <a:buNone/>
              <a:defRPr sz="4965"/>
            </a:lvl5pPr>
            <a:lvl6pPr marL="5675224" indent="0">
              <a:buNone/>
              <a:defRPr sz="4965"/>
            </a:lvl6pPr>
            <a:lvl7pPr marL="6810268" indent="0">
              <a:buNone/>
              <a:defRPr sz="4965"/>
            </a:lvl7pPr>
            <a:lvl8pPr marL="7945313" indent="0">
              <a:buNone/>
              <a:defRPr sz="4965"/>
            </a:lvl8pPr>
            <a:lvl9pPr marL="9080358" indent="0">
              <a:buNone/>
              <a:defRPr sz="4965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4819" y="12838271"/>
            <a:ext cx="9761983" cy="23784486"/>
          </a:xfrm>
        </p:spPr>
        <p:txBody>
          <a:bodyPr/>
          <a:lstStyle>
            <a:lvl1pPr marL="0" indent="0">
              <a:buNone/>
              <a:defRPr sz="3972"/>
            </a:lvl1pPr>
            <a:lvl2pPr marL="1135045" indent="0">
              <a:buNone/>
              <a:defRPr sz="3476"/>
            </a:lvl2pPr>
            <a:lvl3pPr marL="2270089" indent="0">
              <a:buNone/>
              <a:defRPr sz="2979"/>
            </a:lvl3pPr>
            <a:lvl4pPr marL="3405134" indent="0">
              <a:buNone/>
              <a:defRPr sz="2483"/>
            </a:lvl4pPr>
            <a:lvl5pPr marL="4540179" indent="0">
              <a:buNone/>
              <a:defRPr sz="2483"/>
            </a:lvl5pPr>
            <a:lvl6pPr marL="5675224" indent="0">
              <a:buNone/>
              <a:defRPr sz="2483"/>
            </a:lvl6pPr>
            <a:lvl7pPr marL="6810268" indent="0">
              <a:buNone/>
              <a:defRPr sz="2483"/>
            </a:lvl7pPr>
            <a:lvl8pPr marL="7945313" indent="0">
              <a:buNone/>
              <a:defRPr sz="2483"/>
            </a:lvl8pPr>
            <a:lvl9pPr marL="9080358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175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0875" y="2278400"/>
            <a:ext cx="26105525" cy="8271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0875" y="11391985"/>
            <a:ext cx="26105525" cy="27152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0875" y="39663922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8/31/17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6035" y="39663922"/>
            <a:ext cx="10215205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76263" y="39663922"/>
            <a:ext cx="6810137" cy="22783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3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50" r:id="rId1"/>
    <p:sldLayoutId id="2147484151" r:id="rId2"/>
    <p:sldLayoutId id="2147484152" r:id="rId3"/>
    <p:sldLayoutId id="2147484153" r:id="rId4"/>
    <p:sldLayoutId id="2147484154" r:id="rId5"/>
    <p:sldLayoutId id="2147484155" r:id="rId6"/>
    <p:sldLayoutId id="2147484156" r:id="rId7"/>
    <p:sldLayoutId id="2147484157" r:id="rId8"/>
    <p:sldLayoutId id="2147484158" r:id="rId9"/>
    <p:sldLayoutId id="2147484159" r:id="rId10"/>
    <p:sldLayoutId id="2147484160" r:id="rId11"/>
    <p:sldLayoutId id="2147484161" r:id="rId12"/>
  </p:sldLayoutIdLst>
  <p:txStyles>
    <p:titleStyle>
      <a:lvl1pPr algn="l" defTabSz="2270089" rtl="0" eaLnBrk="1" latinLnBrk="0" hangingPunct="1">
        <a:lnSpc>
          <a:spcPct val="90000"/>
        </a:lnSpc>
        <a:spcBef>
          <a:spcPct val="0"/>
        </a:spcBef>
        <a:buNone/>
        <a:defRPr sz="109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522" indent="-567522" algn="l" defTabSz="2270089" rtl="0" eaLnBrk="1" latinLnBrk="0" hangingPunct="1">
        <a:lnSpc>
          <a:spcPct val="90000"/>
        </a:lnSpc>
        <a:spcBef>
          <a:spcPts val="2483"/>
        </a:spcBef>
        <a:buFont typeface="Arial"/>
        <a:buChar char="•"/>
        <a:defRPr sz="6951" kern="1200">
          <a:solidFill>
            <a:schemeClr val="tx1"/>
          </a:solidFill>
          <a:latin typeface="+mn-lt"/>
          <a:ea typeface="+mn-ea"/>
          <a:cs typeface="+mn-cs"/>
        </a:defRPr>
      </a:lvl1pPr>
      <a:lvl2pPr marL="1702567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5958" kern="1200">
          <a:solidFill>
            <a:schemeClr val="tx1"/>
          </a:solidFill>
          <a:latin typeface="+mn-lt"/>
          <a:ea typeface="+mn-ea"/>
          <a:cs typeface="+mn-cs"/>
        </a:defRPr>
      </a:lvl2pPr>
      <a:lvl3pPr marL="2837612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965" kern="1200">
          <a:solidFill>
            <a:schemeClr val="tx1"/>
          </a:solidFill>
          <a:latin typeface="+mn-lt"/>
          <a:ea typeface="+mn-ea"/>
          <a:cs typeface="+mn-cs"/>
        </a:defRPr>
      </a:lvl3pPr>
      <a:lvl4pPr marL="3972657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4pPr>
      <a:lvl5pPr marL="5107701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5pPr>
      <a:lvl6pPr marL="6242746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6pPr>
      <a:lvl7pPr marL="7377791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7pPr>
      <a:lvl8pPr marL="8512835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8pPr>
      <a:lvl9pPr marL="9647880" indent="-567522" algn="l" defTabSz="2270089" rtl="0" eaLnBrk="1" latinLnBrk="0" hangingPunct="1">
        <a:lnSpc>
          <a:spcPct val="90000"/>
        </a:lnSpc>
        <a:spcBef>
          <a:spcPts val="1241"/>
        </a:spcBef>
        <a:buFont typeface="Arial"/>
        <a:buChar char="•"/>
        <a:defRPr sz="44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1pPr>
      <a:lvl2pPr marL="1135045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2pPr>
      <a:lvl3pPr marL="2270089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3pPr>
      <a:lvl4pPr marL="3405134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4pPr>
      <a:lvl5pPr marL="4540179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5pPr>
      <a:lvl6pPr marL="5675224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6pPr>
      <a:lvl7pPr marL="6810268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7pPr>
      <a:lvl8pPr marL="7945313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8pPr>
      <a:lvl9pPr marL="9080358" algn="l" defTabSz="2270089" rtl="0" eaLnBrk="1" latinLnBrk="0" hangingPunct="1">
        <a:defRPr sz="44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4570801" y="361188"/>
            <a:ext cx="21117102" cy="266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73940" tIns="434850" rIns="173940" bIns="434850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76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Synthesizing Bijective Lenses</a:t>
            </a:r>
          </a:p>
          <a:p>
            <a:pPr algn="ctr" eaLnBrk="1" hangingPunct="1"/>
            <a:r>
              <a:rPr lang="en-US" sz="4000" b="1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Or: Inferring Transformations Between Data Formats</a:t>
            </a:r>
            <a:endParaRPr lang="en-US" sz="4000" b="1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4570801" y="3120414"/>
            <a:ext cx="21117102" cy="2228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173940" tIns="173940" rIns="173940" bIns="173940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Anders Miltner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Kathleen Fisher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2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Benjamin Pierce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3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David Walker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, Steve Zdancewic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3</a:t>
            </a:r>
            <a:endParaRPr lang="en-US" sz="4600" baseline="300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  <a:p>
            <a:pPr algn="ctr" eaLnBrk="1" hangingPunct="1"/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1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Princeton University, 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2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Tufts University, </a:t>
            </a:r>
            <a:r>
              <a:rPr lang="en-US" sz="4600" baseline="300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3</a:t>
            </a:r>
            <a:r>
              <a:rPr lang="en-US" sz="46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+mn-lt"/>
              </a:rPr>
              <a:t>University of Pennsylvania</a:t>
            </a:r>
            <a:endParaRPr lang="en-US" sz="4600" dirty="0">
              <a:solidFill>
                <a:schemeClr val="accent3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10354" y="38821403"/>
            <a:ext cx="4044711" cy="19344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3000" dirty="0" smtClean="0"/>
              <a:t>Anders </a:t>
            </a:r>
            <a:r>
              <a:rPr lang="en-US" sz="3000" dirty="0" err="1" smtClean="0"/>
              <a:t>Miltner</a:t>
            </a:r>
            <a:endParaRPr lang="en-US" sz="3000" dirty="0"/>
          </a:p>
          <a:p>
            <a:r>
              <a:rPr lang="en-US" sz="3000" dirty="0" smtClean="0"/>
              <a:t>Princeton University</a:t>
            </a:r>
            <a:endParaRPr lang="en-US" sz="3000" dirty="0"/>
          </a:p>
          <a:p>
            <a:r>
              <a:rPr lang="en-US" sz="3000" dirty="0" err="1" smtClean="0"/>
              <a:t>amiltner@princeton.edu</a:t>
            </a:r>
            <a:endParaRPr lang="en-US" sz="3000" dirty="0"/>
          </a:p>
          <a:p>
            <a:r>
              <a:rPr lang="en-US" sz="3000" dirty="0" smtClean="0"/>
              <a:t>(415) 342-3622</a:t>
            </a:r>
            <a:endParaRPr lang="en-US" sz="3000" dirty="0"/>
          </a:p>
        </p:txBody>
      </p:sp>
      <p:sp>
        <p:nvSpPr>
          <p:cNvPr id="25" name="TextBox 24"/>
          <p:cNvSpPr txBox="1"/>
          <p:nvPr/>
        </p:nvSpPr>
        <p:spPr>
          <a:xfrm>
            <a:off x="1610354" y="37662395"/>
            <a:ext cx="2385859" cy="918816"/>
          </a:xfrm>
          <a:prstGeom prst="rect">
            <a:avLst/>
          </a:prstGeom>
          <a:noFill/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5400" b="1" dirty="0"/>
              <a:t>Contact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967802" y="38855952"/>
            <a:ext cx="9296399" cy="2852949"/>
          </a:xfrm>
          <a:prstGeom prst="rect">
            <a:avLst/>
          </a:prstGeom>
          <a:noFill/>
        </p:spPr>
        <p:txBody>
          <a:bodyPr wrap="square" lIns="86970" tIns="86970" rIns="86970" bIns="86970" numCol="1" spcCol="434850" rtlCol="0">
            <a:noAutofit/>
          </a:bodyPr>
          <a:lstStyle/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A</a:t>
            </a:r>
            <a:r>
              <a:rPr lang="en-US" sz="1600" dirty="0"/>
              <a:t>. Bohannon, J. N. Foster, B. C. Pierce, A. </a:t>
            </a:r>
            <a:r>
              <a:rPr lang="en-US" sz="1600" dirty="0" err="1"/>
              <a:t>Pilkiewicz</a:t>
            </a:r>
            <a:r>
              <a:rPr lang="en-US" sz="1600" dirty="0"/>
              <a:t>, and A. Schmitt. Boomerang: Resourceful lenses for string data. In Proceedings of the 35th Annual ACM SIGPLAN-SIGACT Symposium on Principles of Programming Languages, POPL ’08. ACM, 2008</a:t>
            </a:r>
            <a:r>
              <a:rPr lang="en-US" sz="1600" dirty="0" smtClean="0"/>
              <a:t>.</a:t>
            </a:r>
          </a:p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P</a:t>
            </a:r>
            <a:r>
              <a:rPr lang="en-US" sz="1600" dirty="0"/>
              <a:t>.-</a:t>
            </a:r>
            <a:r>
              <a:rPr lang="en-US" sz="1600" dirty="0" err="1" smtClean="0"/>
              <a:t>M.Osera</a:t>
            </a:r>
            <a:r>
              <a:rPr lang="en-US" sz="1600" dirty="0" smtClean="0"/>
              <a:t> and S. </a:t>
            </a:r>
            <a:r>
              <a:rPr lang="en-US" sz="1600" dirty="0" err="1" smtClean="0"/>
              <a:t>Zdancewic</a:t>
            </a:r>
            <a:r>
              <a:rPr lang="en-US" sz="1600" dirty="0" smtClean="0"/>
              <a:t>. Type-and-example-directed program synthesis.  In Proceedings of the 36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 ACM SIGPLAN Conference </a:t>
            </a:r>
            <a:r>
              <a:rPr lang="en-US" sz="1600" dirty="0"/>
              <a:t>on Programming Language Design and Implementation. ACM, 2015</a:t>
            </a:r>
            <a:r>
              <a:rPr lang="en-US" sz="1600" dirty="0" smtClean="0"/>
              <a:t>.</a:t>
            </a:r>
          </a:p>
          <a:p>
            <a:pPr marL="434850" indent="-434850">
              <a:buFont typeface="+mj-lt"/>
              <a:buAutoNum type="arabicPeriod"/>
            </a:pPr>
            <a:r>
              <a:rPr lang="en-US" sz="1600" dirty="0" smtClean="0"/>
              <a:t>S</a:t>
            </a:r>
            <a:r>
              <a:rPr lang="en-US" sz="1600" dirty="0"/>
              <a:t>. </a:t>
            </a:r>
            <a:r>
              <a:rPr lang="en-US" sz="1600" dirty="0" err="1"/>
              <a:t>Gulwani</a:t>
            </a:r>
            <a:r>
              <a:rPr lang="en-US" sz="1600" dirty="0"/>
              <a:t>. Automating string processing in spreadsheets using input-output examples. In Proceedings of the 38th Annual ACM SIGPLAN-SIGACT Symposium on Principles of Programming Languages, POPL ’11. ACM, 2011. </a:t>
            </a:r>
            <a:endParaRPr lang="en-US" sz="1600" dirty="0" smtClean="0"/>
          </a:p>
          <a:p>
            <a:pPr marL="434850" indent="-434850">
              <a:buFont typeface="+mj-lt"/>
              <a:buAutoNum type="arabicPeriod"/>
            </a:pPr>
            <a:r>
              <a:rPr lang="en-US" sz="1600" dirty="0"/>
              <a:t>D. </a:t>
            </a:r>
            <a:r>
              <a:rPr lang="en-US" sz="1600" dirty="0" err="1"/>
              <a:t>Lutterkort</a:t>
            </a:r>
            <a:r>
              <a:rPr lang="en-US" sz="1600" dirty="0"/>
              <a:t>. Augeas: A Linux configuration API, Feb. 2007. Available from http://</a:t>
            </a:r>
            <a:r>
              <a:rPr lang="en-US" sz="1600" dirty="0" err="1"/>
              <a:t>augeas.net</a:t>
            </a:r>
            <a:r>
              <a:rPr lang="en-US" sz="1600" dirty="0" smtClean="0"/>
              <a:t>/.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10967802" y="37696944"/>
            <a:ext cx="3325668" cy="918816"/>
          </a:xfrm>
          <a:prstGeom prst="rect">
            <a:avLst/>
          </a:prstGeom>
          <a:noFill/>
        </p:spPr>
        <p:txBody>
          <a:bodyPr wrap="none" lIns="86970" tIns="43485" rIns="86970" bIns="43485" rtlCol="0">
            <a:spAutoFit/>
          </a:bodyPr>
          <a:lstStyle/>
          <a:p>
            <a:r>
              <a:rPr lang="en-US" sz="5400" b="1" dirty="0"/>
              <a:t>References</a:t>
            </a:r>
          </a:p>
        </p:txBody>
      </p:sp>
      <p:sp>
        <p:nvSpPr>
          <p:cNvPr id="10" name="Text Box 189"/>
          <p:cNvSpPr txBox="1">
            <a:spLocks noChangeArrowheads="1"/>
          </p:cNvSpPr>
          <p:nvPr/>
        </p:nvSpPr>
        <p:spPr bwMode="auto">
          <a:xfrm>
            <a:off x="1647842" y="7121674"/>
            <a:ext cx="8407576" cy="843720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Enable data-driven 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systems to </a:t>
            </a:r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easily interoperate</a:t>
            </a:r>
            <a:endParaRPr lang="en-US" sz="30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1681515" y="6240826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Problem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0877694" y="11056772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Bijective Lenses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4" name="Text Box 189"/>
          <p:cNvSpPr txBox="1">
            <a:spLocks noChangeArrowheads="1"/>
          </p:cNvSpPr>
          <p:nvPr/>
        </p:nvSpPr>
        <p:spPr bwMode="auto">
          <a:xfrm>
            <a:off x="10944252" y="7137063"/>
            <a:ext cx="8356835" cy="812942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Synthesize Lenses</a:t>
            </a:r>
            <a:endParaRPr lang="en-US" sz="3000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98145" y="7923924"/>
            <a:ext cx="3377185" cy="5897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System1</a:t>
            </a:r>
            <a:endParaRPr lang="en-US" sz="3500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734241" y="7897524"/>
            <a:ext cx="3377185" cy="61612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System2</a:t>
            </a:r>
            <a:endParaRPr lang="en-US" sz="3500" dirty="0">
              <a:solidFill>
                <a:schemeClr val="tx1"/>
              </a:solidFill>
            </a:endParaRPr>
          </a:p>
        </p:txBody>
      </p:sp>
      <p:cxnSp>
        <p:nvCxnSpPr>
          <p:cNvPr id="17" name="Straight Arrow Connector 16"/>
          <p:cNvCxnSpPr>
            <a:stCxn id="66" idx="2"/>
          </p:cNvCxnSpPr>
          <p:nvPr/>
        </p:nvCxnSpPr>
        <p:spPr>
          <a:xfrm flipH="1">
            <a:off x="8413524" y="8513647"/>
            <a:ext cx="9310" cy="603191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>
            <a:off x="4029711" y="9975648"/>
            <a:ext cx="3741095" cy="9728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 Box 189"/>
          <p:cNvSpPr txBox="1">
            <a:spLocks noChangeArrowheads="1"/>
          </p:cNvSpPr>
          <p:nvPr/>
        </p:nvSpPr>
        <p:spPr bwMode="auto">
          <a:xfrm>
            <a:off x="1698145" y="10943031"/>
            <a:ext cx="8407576" cy="3367488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System1 reads and writes Data1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System2 reads and writes Data2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Wish to let the systems interoperate through</a:t>
            </a:r>
            <a:br>
              <a:rPr lang="en-US" sz="2800" dirty="0" smtClean="0">
                <a:latin typeface="Calibri" pitchFamily="34" charset="0"/>
              </a:rPr>
            </a:br>
            <a:r>
              <a:rPr lang="en-US" sz="2800" i="1" dirty="0" smtClean="0">
                <a:latin typeface="Calibri" pitchFamily="34" charset="0"/>
              </a:rPr>
              <a:t>lenses </a:t>
            </a:r>
            <a:r>
              <a:rPr lang="mr-IN" sz="2800" dirty="0" smtClean="0">
                <a:latin typeface="Calibri" pitchFamily="34" charset="0"/>
              </a:rPr>
              <a:t>–</a:t>
            </a:r>
            <a:r>
              <a:rPr lang="en-US" sz="2800" dirty="0" smtClean="0">
                <a:latin typeface="Calibri" pitchFamily="34" charset="0"/>
              </a:rPr>
              <a:t> a transformation from Data1 to Data2 and a transformation from Data2 to Data1.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Wish to synthesize lenses between Data1 and Data2 from descriptions of their formats.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647842" y="15061545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Extended Example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1647842" y="16052145"/>
            <a:ext cx="840757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b="1" dirty="0" smtClean="0">
                <a:latin typeface="Calibri" pitchFamily="34" charset="0"/>
              </a:rPr>
              <a:t>Modernizing a Web Service</a:t>
            </a:r>
            <a:endParaRPr lang="en-US" sz="3000" dirty="0" smtClean="0">
              <a:latin typeface="Calibri" pitchFamily="34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1628435" y="32720765"/>
            <a:ext cx="8346304" cy="25278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endParaRPr lang="en-US" sz="3500" dirty="0">
              <a:solidFill>
                <a:schemeClr val="tx1"/>
              </a:solidFill>
            </a:endParaRPr>
          </a:p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125" name="Rectangle 124"/>
          <p:cNvSpPr/>
          <p:nvPr/>
        </p:nvSpPr>
        <p:spPr>
          <a:xfrm>
            <a:off x="1628268" y="31108562"/>
            <a:ext cx="3563059" cy="9762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Clients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6411512" y="31053593"/>
            <a:ext cx="3563059" cy="9762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Clients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948119" y="32717320"/>
            <a:ext cx="2923022" cy="976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APIs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6731698" y="32720765"/>
            <a:ext cx="2923022" cy="97628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APIs</a:t>
            </a:r>
          </a:p>
        </p:txBody>
      </p:sp>
      <p:cxnSp>
        <p:nvCxnSpPr>
          <p:cNvPr id="130" name="Straight Arrow Connector 129"/>
          <p:cNvCxnSpPr>
            <a:stCxn id="125" idx="2"/>
            <a:endCxn id="127" idx="0"/>
          </p:cNvCxnSpPr>
          <p:nvPr/>
        </p:nvCxnSpPr>
        <p:spPr>
          <a:xfrm flipH="1">
            <a:off x="3409630" y="32084844"/>
            <a:ext cx="168" cy="63247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stCxn id="126" idx="2"/>
            <a:endCxn id="128" idx="0"/>
          </p:cNvCxnSpPr>
          <p:nvPr/>
        </p:nvCxnSpPr>
        <p:spPr>
          <a:xfrm>
            <a:off x="8193042" y="32029875"/>
            <a:ext cx="167" cy="69089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/>
          <p:cNvSpPr/>
          <p:nvPr/>
        </p:nvSpPr>
        <p:spPr>
          <a:xfrm>
            <a:off x="1651720" y="35338032"/>
            <a:ext cx="840757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Redesign server stack for new 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Delete old code related to the old 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Synthesize a lens that translates between the </a:t>
            </a:r>
            <a:r>
              <a:rPr lang="en-US" sz="2800" dirty="0">
                <a:latin typeface="Calibri" pitchFamily="34" charset="0"/>
              </a:rPr>
              <a:t>API </a:t>
            </a:r>
            <a:r>
              <a:rPr lang="en-US" sz="2800" dirty="0" smtClean="0">
                <a:latin typeface="Calibri" pitchFamily="34" charset="0"/>
              </a:rPr>
              <a:t>inputs and outputs</a:t>
            </a:r>
            <a:endParaRPr lang="en-US" sz="2800" b="1" dirty="0">
              <a:latin typeface="Calibri" pitchFamily="34" charset="0"/>
            </a:endParaRPr>
          </a:p>
        </p:txBody>
      </p:sp>
      <p:cxnSp>
        <p:nvCxnSpPr>
          <p:cNvPr id="139" name="Straight Arrow Connector 138"/>
          <p:cNvCxnSpPr/>
          <p:nvPr/>
        </p:nvCxnSpPr>
        <p:spPr>
          <a:xfrm>
            <a:off x="4684955" y="33693600"/>
            <a:ext cx="0" cy="240507"/>
          </a:xfrm>
          <a:prstGeom prst="straightConnector1">
            <a:avLst/>
          </a:prstGeom>
          <a:ln>
            <a:solidFill>
              <a:schemeClr val="tx1"/>
            </a:solidFill>
            <a:headEnd type="triangl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H="1">
            <a:off x="6924271" y="32425257"/>
            <a:ext cx="0" cy="27432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Elbow Connector 145"/>
          <p:cNvCxnSpPr/>
          <p:nvPr/>
        </p:nvCxnSpPr>
        <p:spPr>
          <a:xfrm flipV="1">
            <a:off x="4678568" y="32425257"/>
            <a:ext cx="2235521" cy="1527396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/>
          <p:cNvSpPr/>
          <p:nvPr/>
        </p:nvSpPr>
        <p:spPr>
          <a:xfrm>
            <a:off x="6731698" y="33972951"/>
            <a:ext cx="2923022" cy="11449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Server Code</a:t>
            </a:r>
          </a:p>
        </p:txBody>
      </p:sp>
      <p:cxnSp>
        <p:nvCxnSpPr>
          <p:cNvPr id="150" name="Straight Arrow Connector 149"/>
          <p:cNvCxnSpPr>
            <a:stCxn id="128" idx="2"/>
            <a:endCxn id="148" idx="0"/>
          </p:cNvCxnSpPr>
          <p:nvPr/>
        </p:nvCxnSpPr>
        <p:spPr>
          <a:xfrm>
            <a:off x="8193209" y="33697045"/>
            <a:ext cx="0" cy="275906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angle 150"/>
          <p:cNvSpPr/>
          <p:nvPr/>
        </p:nvSpPr>
        <p:spPr>
          <a:xfrm>
            <a:off x="1694238" y="21591250"/>
            <a:ext cx="8346304" cy="18797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00" dirty="0" smtClean="0">
              <a:solidFill>
                <a:schemeClr val="tx1"/>
              </a:solidFill>
            </a:endParaRPr>
          </a:p>
          <a:p>
            <a:endParaRPr lang="en-US" sz="3500" dirty="0">
              <a:solidFill>
                <a:schemeClr val="tx1"/>
              </a:solidFill>
            </a:endParaRPr>
          </a:p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1702018" y="20211157"/>
            <a:ext cx="3563059" cy="97628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Clients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485262" y="20156188"/>
            <a:ext cx="3563059" cy="9762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Clients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2014089" y="21591249"/>
            <a:ext cx="2923022" cy="97628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Old APIs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6797501" y="21591249"/>
            <a:ext cx="2923022" cy="97628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</a:rPr>
              <a:t>New APIs</a:t>
            </a:r>
          </a:p>
        </p:txBody>
      </p:sp>
      <p:cxnSp>
        <p:nvCxnSpPr>
          <p:cNvPr id="156" name="Straight Arrow Connector 155"/>
          <p:cNvCxnSpPr>
            <a:stCxn id="152" idx="2"/>
          </p:cNvCxnSpPr>
          <p:nvPr/>
        </p:nvCxnSpPr>
        <p:spPr>
          <a:xfrm>
            <a:off x="3483548" y="21187439"/>
            <a:ext cx="7594" cy="40096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153" idx="2"/>
          </p:cNvCxnSpPr>
          <p:nvPr/>
        </p:nvCxnSpPr>
        <p:spPr>
          <a:xfrm>
            <a:off x="8266792" y="21132470"/>
            <a:ext cx="7762" cy="455931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1668413" y="19481145"/>
            <a:ext cx="83501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Requirements</a:t>
            </a:r>
            <a:endParaRPr lang="en-US" sz="3000" b="1" dirty="0"/>
          </a:p>
        </p:txBody>
      </p:sp>
      <p:sp>
        <p:nvSpPr>
          <p:cNvPr id="180" name="TextBox 179"/>
          <p:cNvSpPr txBox="1"/>
          <p:nvPr/>
        </p:nvSpPr>
        <p:spPr>
          <a:xfrm>
            <a:off x="1694238" y="27793940"/>
            <a:ext cx="83174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Goals</a:t>
            </a:r>
            <a:endParaRPr lang="en-US" sz="3000" dirty="0"/>
          </a:p>
        </p:txBody>
      </p:sp>
      <p:sp>
        <p:nvSpPr>
          <p:cNvPr id="181" name="TextBox 180"/>
          <p:cNvSpPr txBox="1"/>
          <p:nvPr/>
        </p:nvSpPr>
        <p:spPr>
          <a:xfrm>
            <a:off x="1651720" y="30449965"/>
            <a:ext cx="83501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Solution</a:t>
            </a:r>
            <a:endParaRPr lang="en-US" sz="3000" b="1" dirty="0"/>
          </a:p>
        </p:txBody>
      </p:sp>
      <p:sp>
        <p:nvSpPr>
          <p:cNvPr id="184" name="Rectangle 183"/>
          <p:cNvSpPr/>
          <p:nvPr/>
        </p:nvSpPr>
        <p:spPr>
          <a:xfrm>
            <a:off x="1673246" y="24211090"/>
            <a:ext cx="3885719" cy="32820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r>
              <a:rPr lang="en-US" sz="2000" dirty="0" smtClean="0">
                <a:solidFill>
                  <a:schemeClr val="tx1"/>
                </a:solidFill>
              </a:rPr>
              <a:t>&lt;</a:t>
            </a:r>
            <a:r>
              <a:rPr lang="en-US" sz="2000" dirty="0" err="1" smtClean="0">
                <a:solidFill>
                  <a:schemeClr val="tx1"/>
                </a:solidFill>
              </a:rPr>
              <a:t>WorkItem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&lt;</a:t>
            </a:r>
            <a:r>
              <a:rPr lang="en-US" sz="2000" dirty="0">
                <a:solidFill>
                  <a:schemeClr val="tx1"/>
                </a:solidFill>
              </a:rPr>
              <a:t>Fields&gt;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  &lt;</a:t>
            </a:r>
            <a:r>
              <a:rPr lang="en-US" sz="2000" dirty="0">
                <a:solidFill>
                  <a:schemeClr val="tx1"/>
                </a:solidFill>
              </a:rPr>
              <a:t>Field </a:t>
            </a:r>
            <a:r>
              <a:rPr lang="en-US" sz="2000" dirty="0" smtClean="0">
                <a:solidFill>
                  <a:schemeClr val="tx1"/>
                </a:solidFill>
              </a:rPr>
              <a:t>Id=1&gt;Bug</a:t>
            </a:r>
            <a:r>
              <a:rPr lang="en-US" sz="2000" dirty="0">
                <a:solidFill>
                  <a:schemeClr val="tx1"/>
                </a:solidFill>
              </a:rPr>
              <a:t>&lt;/Field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  &lt;Field Id=2&gt;Stop returning 500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     on empty PUT request&lt;/Field&gt;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 &lt;Field Id=5&gt;Anders </a:t>
            </a:r>
            <a:r>
              <a:rPr lang="en-US" sz="2000" dirty="0" err="1" smtClean="0">
                <a:solidFill>
                  <a:schemeClr val="tx1"/>
                </a:solidFill>
              </a:rPr>
              <a:t>Miltner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        &lt;/Field&gt;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&lt;/Fields&gt;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&lt;/</a:t>
            </a:r>
            <a:r>
              <a:rPr lang="en-US" sz="2000" dirty="0" err="1" smtClean="0">
                <a:solidFill>
                  <a:schemeClr val="tx1"/>
                </a:solidFill>
              </a:rPr>
              <a:t>WorkItem</a:t>
            </a:r>
            <a:r>
              <a:rPr lang="en-US" sz="2000" dirty="0" smtClean="0">
                <a:solidFill>
                  <a:schemeClr val="tx1"/>
                </a:solidFill>
              </a:rPr>
              <a:t>&gt;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6132894" y="24211090"/>
            <a:ext cx="3898139" cy="3282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r>
              <a:rPr lang="en-US" sz="2000" dirty="0" smtClean="0">
                <a:solidFill>
                  <a:schemeClr val="tx1"/>
                </a:solidFill>
              </a:rPr>
              <a:t>{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Title: Stop returning 500 on empty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PUT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request,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Type: Bug,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  </a:t>
            </a:r>
            <a:r>
              <a:rPr lang="en-US" sz="2000" dirty="0" err="1" smtClean="0">
                <a:solidFill>
                  <a:schemeClr val="tx1"/>
                </a:solidFill>
              </a:rPr>
              <a:t>AssignedTo</a:t>
            </a:r>
            <a:r>
              <a:rPr lang="en-US" sz="2000" dirty="0" smtClean="0">
                <a:solidFill>
                  <a:schemeClr val="tx1"/>
                </a:solidFill>
              </a:rPr>
              <a:t>: Anders </a:t>
            </a:r>
            <a:r>
              <a:rPr lang="en-US" sz="2000" dirty="0" err="1" smtClean="0">
                <a:solidFill>
                  <a:schemeClr val="tx1"/>
                </a:solidFill>
              </a:rPr>
              <a:t>Miltner</a:t>
            </a:r>
            <a:r>
              <a:rPr lang="en-US" sz="2000" dirty="0" smtClean="0">
                <a:solidFill>
                  <a:schemeClr val="tx1"/>
                </a:solidFill>
              </a:rPr>
              <a:t>,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}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10899649" y="6240826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Our Approach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3" name="Text Box 189"/>
          <p:cNvSpPr txBox="1">
            <a:spLocks noChangeArrowheads="1"/>
          </p:cNvSpPr>
          <p:nvPr/>
        </p:nvSpPr>
        <p:spPr bwMode="auto">
          <a:xfrm>
            <a:off x="10942510" y="11905054"/>
            <a:ext cx="8356835" cy="17386710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Lens Grammar:</a:t>
            </a:r>
          </a:p>
          <a:p>
            <a:pPr eaLnBrk="1" hangingPunct="1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:=  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replace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(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,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800" dirty="0" smtClean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)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</a:t>
            </a:r>
            <a:r>
              <a:rPr lang="en-US" sz="400" dirty="0" smtClean="0">
                <a:latin typeface="Times" charset="0"/>
                <a:ea typeface="Times" charset="0"/>
                <a:cs typeface="Times" charset="0"/>
              </a:rPr>
              <a:t>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Replace 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with 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800" dirty="0">
                <a:solidFill>
                  <a:schemeClr val="accent5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endParaRPr lang="en-US" sz="2800" dirty="0" smtClean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|  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Id(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</a:t>
            </a:r>
            <a:r>
              <a:rPr lang="en-US" sz="400" dirty="0" smtClean="0">
                <a:latin typeface="Calibri" charset="0"/>
                <a:ea typeface="Calibri" charset="0"/>
                <a:cs typeface="Calibri" charset="0"/>
              </a:rPr>
              <a:t>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Perform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the identity on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i="1" dirty="0" smtClean="0">
                <a:latin typeface="Courier New" charset="0"/>
                <a:ea typeface="Courier New" charset="0"/>
                <a:cs typeface="Courier New" charset="0"/>
              </a:rPr>
              <a:t> .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            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400" dirty="0" smtClean="0">
                <a:latin typeface="Times" charset="0"/>
                <a:ea typeface="Times" charset="0"/>
                <a:cs typeface="Times" charset="0"/>
              </a:rPr>
              <a:t>     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Concatenate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i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i="1" dirty="0" smtClean="0">
                <a:latin typeface="Courier New" charset="0"/>
                <a:ea typeface="Courier New" charset="0"/>
                <a:cs typeface="Courier New" charset="0"/>
              </a:rPr>
              <a:t>~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                       </a:t>
            </a:r>
            <a:r>
              <a:rPr lang="en-US" sz="800" dirty="0" smtClean="0">
                <a:latin typeface="Times" charset="0"/>
                <a:ea typeface="Times" charset="0"/>
                <a:cs typeface="Times" charset="0"/>
              </a:rPr>
              <a:t>     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Swap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| 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           </a:t>
            </a:r>
            <a:r>
              <a:rPr lang="en-US" sz="800" dirty="0" smtClean="0">
                <a:latin typeface="Calibri" charset="0"/>
                <a:ea typeface="Calibri" charset="0"/>
                <a:cs typeface="Calibri" charset="0"/>
              </a:rPr>
              <a:t>    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Union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endParaRPr lang="en-US" sz="2800" dirty="0">
              <a:latin typeface="Times" charset="0"/>
              <a:ea typeface="Times" charset="0"/>
              <a:cs typeface="Times" charset="0"/>
            </a:endParaRPr>
          </a:p>
          <a:p>
            <a:pPr eaLnBrk="1" hangingPunct="1"/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                                                                      Iterate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endParaRPr lang="en-US" sz="28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     | 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1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 ;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</a:rPr>
              <a:t>2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                                           </a:t>
            </a:r>
            <a:r>
              <a:rPr lang="en-US" sz="800" dirty="0" smtClean="0">
                <a:latin typeface="Calibri" pitchFamily="34" charset="0"/>
                <a:ea typeface="Courier" charset="0"/>
                <a:cs typeface="Courier" charset="0"/>
              </a:rPr>
              <a:t>   </a:t>
            </a:r>
            <a:r>
              <a:rPr lang="en-US" sz="400" dirty="0" smtClean="0">
                <a:latin typeface="Calibri" pitchFamily="34" charset="0"/>
                <a:ea typeface="Courier" charset="0"/>
                <a:cs typeface="Courier" charset="0"/>
              </a:rPr>
              <a:t>  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Compose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pitchFamily="34" charset="0"/>
                <a:ea typeface="Courier" charset="0"/>
                <a:cs typeface="Courier" charset="0"/>
              </a:rPr>
              <a:t>1</a:t>
            </a:r>
            <a:r>
              <a:rPr lang="en-US" sz="2800" dirty="0" smtClean="0">
                <a:latin typeface="Calibri" pitchFamily="34" charset="0"/>
                <a:ea typeface="Courier" charset="0"/>
                <a:cs typeface="Courier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baseline="-25000" dirty="0" smtClean="0">
                <a:latin typeface="Calibri" pitchFamily="34" charset="0"/>
                <a:ea typeface="Courier" charset="0"/>
                <a:cs typeface="Courier" charset="0"/>
              </a:rPr>
              <a:t>2</a:t>
            </a:r>
            <a:endParaRPr lang="en-US" sz="3000" dirty="0">
              <a:solidFill>
                <a:prstClr val="black"/>
              </a:solidFill>
              <a:latin typeface="Calibri" pitchFamily="34" charset="0"/>
              <a:ea typeface="Courier" charset="0"/>
              <a:cs typeface="Courier" charset="0"/>
            </a:endParaRPr>
          </a:p>
          <a:p>
            <a:pPr lvl="0" eaLnBrk="1" hangingPunct="1"/>
            <a:endParaRPr lang="en-US" sz="1500" b="1" dirty="0" smtClean="0">
              <a:solidFill>
                <a:prstClr val="black"/>
              </a:solidFill>
              <a:latin typeface="Calibri" pitchFamily="34" charset="0"/>
              <a:ea typeface="Courier" charset="0"/>
              <a:cs typeface="Courier" charset="0"/>
            </a:endParaRPr>
          </a:p>
          <a:p>
            <a:pPr lvl="0" eaLnBrk="1" hangingPunct="1"/>
            <a:r>
              <a:rPr lang="en-US" sz="3000" b="1" dirty="0" smtClean="0">
                <a:solidFill>
                  <a:prstClr val="black"/>
                </a:solidFill>
                <a:latin typeface="Calibri" pitchFamily="34" charset="0"/>
                <a:ea typeface="Courier" charset="0"/>
                <a:cs typeface="Courier" charset="0"/>
              </a:rPr>
              <a:t>Example</a:t>
            </a:r>
            <a:r>
              <a:rPr lang="en-US" sz="3000" b="1" dirty="0">
                <a:solidFill>
                  <a:prstClr val="black"/>
                </a:solidFill>
                <a:latin typeface="Calibri" pitchFamily="34" charset="0"/>
                <a:ea typeface="Courier" charset="0"/>
                <a:cs typeface="Courier" charset="0"/>
              </a:rPr>
              <a:t>:</a:t>
            </a: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type_transformer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replace(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Id=1&gt;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Type: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title_transformer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Id=2&gt;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Title: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assigned_to_transformer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&lt;Field Id=5&gt;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err="1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AssignedTo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.Id(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DelimitedText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).replace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0070C0"/>
                </a:solidFill>
                <a:latin typeface="Courier New" charset="0"/>
                <a:ea typeface="Courier New" charset="0"/>
                <a:cs typeface="Courier New" charset="0"/>
              </a:rPr>
              <a:t>&lt;/Field&gt;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 smtClean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mr-IN" sz="2000" dirty="0">
                <a:solidFill>
                  <a:srgbClr val="4472C4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endParaRPr lang="en-US" sz="1000" dirty="0">
              <a:solidFill>
                <a:prstClr val="black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 eaLnBrk="1" hangingPunct="1"/>
            <a:r>
              <a:rPr lang="en-US" sz="200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workitem_transformer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=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(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type_transformer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2000" dirty="0" err="1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title_transformer</a:t>
            </a:r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lvl="0" eaLnBrk="1" hangingPunct="1"/>
            <a:r>
              <a:rPr lang="en-US" sz="2000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 . </a:t>
            </a:r>
            <a:r>
              <a:rPr lang="en-US" sz="2000" dirty="0" err="1" smtClean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assigned_to_transformer</a:t>
            </a:r>
            <a:endParaRPr lang="en-US" sz="2000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eaLnBrk="1" hangingPunct="1"/>
            <a:endParaRPr lang="en-US" sz="1500" b="1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eaLnBrk="1" hangingPunct="1"/>
            <a:r>
              <a:rPr lang="en-US" sz="3000" b="1" dirty="0" smtClean="0">
                <a:latin typeface="Calibri" pitchFamily="34" charset="0"/>
                <a:ea typeface="Courier" charset="0"/>
                <a:cs typeface="Courier" charset="0"/>
              </a:rPr>
              <a:t>Bijective Lens Typing Rules:</a:t>
            </a:r>
            <a:endParaRPr lang="en-US" sz="3000" dirty="0" smtClean="0">
              <a:latin typeface="Calibri" pitchFamily="34" charset="0"/>
              <a:ea typeface="Courier" charset="0"/>
              <a:cs typeface="Courier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means that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is a lens that provides a function from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to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, and also its inverse.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Contains unambiguity conditions to guarantee that both functions are well defined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Pr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  <a:sym typeface="Wingdings"/>
              </a:rPr>
              <a:t>op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erty: If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≡</a:t>
            </a:r>
            <a:r>
              <a:rPr lang="en-US" sz="2800" baseline="30000" dirty="0">
                <a:latin typeface="Times" charset="0"/>
                <a:ea typeface="Times" charset="0"/>
                <a:cs typeface="Times" charset="0"/>
              </a:rPr>
              <a:t>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  <a:sym typeface="Wingdings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≡</a:t>
            </a:r>
            <a:r>
              <a:rPr lang="en-US" sz="2800" baseline="30000" dirty="0">
                <a:latin typeface="Times" charset="0"/>
                <a:ea typeface="Times" charset="0"/>
                <a:cs typeface="Times" charset="0"/>
              </a:rPr>
              <a:t>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  <a:sym typeface="Wingdings"/>
              </a:rPr>
              <a:t>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then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, where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≡</a:t>
            </a:r>
            <a:r>
              <a:rPr lang="en-US" sz="2800" baseline="30000" dirty="0" smtClean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is equivalence through the axioms of a star-</a:t>
            </a:r>
            <a:r>
              <a:rPr lang="en-US" sz="2800" dirty="0" err="1" smtClean="0">
                <a:latin typeface="Calibri" charset="0"/>
                <a:ea typeface="Calibri" charset="0"/>
                <a:cs typeface="Calibri" charset="0"/>
              </a:rPr>
              <a:t>semiring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3000" dirty="0" smtClean="0">
              <a:latin typeface="+mn-lt"/>
              <a:ea typeface="Courier New" charset="0"/>
              <a:cs typeface="Courier New" charset="0"/>
            </a:endParaRPr>
          </a:p>
          <a:p>
            <a:pPr eaLnBrk="1" hangingPunct="1"/>
            <a:endParaRPr lang="en-US" sz="1500" b="1" dirty="0" smtClean="0">
              <a:latin typeface="+mn-lt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sz="3000" b="1" dirty="0" smtClean="0">
                <a:latin typeface="+mn-lt"/>
                <a:ea typeface="Courier New" charset="0"/>
                <a:cs typeface="Courier New" charset="0"/>
              </a:rPr>
              <a:t>Synthesis Problem:</a:t>
            </a:r>
            <a:endParaRPr lang="en-US" sz="3000" dirty="0" smtClean="0">
              <a:latin typeface="+mn-lt"/>
              <a:ea typeface="Courier New" charset="0"/>
              <a:cs typeface="Courier New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+mn-lt"/>
                <a:ea typeface="Courier New" charset="0"/>
                <a:cs typeface="Courier New" charset="0"/>
              </a:rPr>
              <a:t>Given two regular expressions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S,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a set of input-output examples, synthesize a lens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such that</a:t>
            </a:r>
            <a:br>
              <a:rPr lang="en-US" sz="2800" dirty="0" smtClean="0">
                <a:latin typeface="Calibri" charset="0"/>
                <a:ea typeface="Calibri" charset="0"/>
                <a:cs typeface="Calibri" charset="0"/>
              </a:rPr>
            </a:b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correctly transforms the examples.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This incurs a multi-dimensional search space</a:t>
            </a:r>
          </a:p>
          <a:p>
            <a:pPr marL="1257300" lvl="1" indent="-514350" eaLnBrk="1" hangingPunct="1">
              <a:buFont typeface="+mj-lt"/>
              <a:buAutoNum type="arabicPeriod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We search for equivalent regular expressions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with a compatible structure.</a:t>
            </a:r>
          </a:p>
          <a:p>
            <a:pPr marL="1257300" lvl="1" indent="-514350" eaLnBrk="1" hangingPunct="1">
              <a:buFont typeface="+mj-lt"/>
              <a:buAutoNum type="arabicPeriod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We search for a lens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such that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l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using a type-directed synthesis algorithm</a:t>
            </a:r>
            <a:r>
              <a:rPr lang="en-US" sz="2800" baseline="300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2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.</a:t>
            </a:r>
            <a:endParaRPr lang="en-US" sz="2800" dirty="0" smtClean="0">
              <a:latin typeface="+mn-lt"/>
              <a:ea typeface="Courier New" charset="0"/>
              <a:cs typeface="Courier New" charset="0"/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20182613" y="6233319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Implementation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20182613" y="7774360"/>
            <a:ext cx="8407576" cy="75369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TextBox 215"/>
          <p:cNvSpPr txBox="1"/>
          <p:nvPr/>
        </p:nvSpPr>
        <p:spPr>
          <a:xfrm>
            <a:off x="22906333" y="7163692"/>
            <a:ext cx="66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7" name="Rectangle 216"/>
          <p:cNvSpPr/>
          <p:nvPr/>
        </p:nvSpPr>
        <p:spPr>
          <a:xfrm>
            <a:off x="22616335" y="7970337"/>
            <a:ext cx="338360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ToDNFRegex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26928605" y="7163692"/>
            <a:ext cx="15400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smtClean="0">
                <a:latin typeface="Times" charset="0"/>
                <a:ea typeface="Times" charset="0"/>
                <a:cs typeface="Times" charset="0"/>
              </a:rPr>
              <a:t>examples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37" name="Straight Connector 236"/>
          <p:cNvCxnSpPr/>
          <p:nvPr/>
        </p:nvCxnSpPr>
        <p:spPr>
          <a:xfrm>
            <a:off x="23234917" y="8738705"/>
            <a:ext cx="2642" cy="319083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Text Box 193"/>
          <p:cNvSpPr txBox="1">
            <a:spLocks noChangeArrowheads="1"/>
          </p:cNvSpPr>
          <p:nvPr/>
        </p:nvSpPr>
        <p:spPr bwMode="auto">
          <a:xfrm>
            <a:off x="20046333" y="24597519"/>
            <a:ext cx="8462102" cy="2197937"/>
          </a:xfrm>
          <a:prstGeom prst="rect">
            <a:avLst/>
          </a:prstGeom>
          <a:noFill/>
          <a:ln w="12700">
            <a:noFill/>
          </a:ln>
          <a:effectLst/>
        </p:spPr>
        <p:txBody>
          <a:bodyPr wrap="square"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Synthesis </a:t>
            </a:r>
            <a:r>
              <a:rPr lang="en-US" sz="3000" b="1" dirty="0">
                <a:latin typeface="Calibri" pitchFamily="34" charset="0"/>
              </a:rPr>
              <a:t>Time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: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 We synthesize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39 of our 39 benchmarks in less than 5 seconds.  Similar systems synthesize under 5 of our 39 benchmarks in 10 minutes.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275" name="Picture 2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19995" y="39760346"/>
            <a:ext cx="1835113" cy="938410"/>
          </a:xfrm>
          <a:prstGeom prst="rect">
            <a:avLst/>
          </a:prstGeom>
        </p:spPr>
      </p:pic>
      <p:pic>
        <p:nvPicPr>
          <p:cNvPr id="276" name="Picture 2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61133" y="39562323"/>
            <a:ext cx="1036200" cy="1321381"/>
          </a:xfrm>
          <a:prstGeom prst="rect">
            <a:avLst/>
          </a:prstGeom>
        </p:spPr>
      </p:pic>
      <p:pic>
        <p:nvPicPr>
          <p:cNvPr id="278" name="Picture 27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0330" y="39653767"/>
            <a:ext cx="1567157" cy="1402952"/>
          </a:xfrm>
          <a:prstGeom prst="rect">
            <a:avLst/>
          </a:prstGeom>
        </p:spPr>
      </p:pic>
      <p:pic>
        <p:nvPicPr>
          <p:cNvPr id="280" name="Picture 27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54111" y="39540380"/>
            <a:ext cx="1378343" cy="1378343"/>
          </a:xfrm>
          <a:prstGeom prst="rect">
            <a:avLst/>
          </a:prstGeom>
        </p:spPr>
      </p:pic>
      <p:cxnSp>
        <p:nvCxnSpPr>
          <p:cNvPr id="99" name="Straight Arrow Connector 98"/>
          <p:cNvCxnSpPr>
            <a:stCxn id="52" idx="2"/>
          </p:cNvCxnSpPr>
          <p:nvPr/>
        </p:nvCxnSpPr>
        <p:spPr>
          <a:xfrm>
            <a:off x="3386738" y="8513648"/>
            <a:ext cx="255" cy="593462"/>
          </a:xfrm>
          <a:prstGeom prst="straightConnector1">
            <a:avLst/>
          </a:prstGeom>
          <a:ln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1593549" y="16600744"/>
            <a:ext cx="846186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Web </a:t>
            </a:r>
            <a:r>
              <a:rPr lang="en-US" sz="2800" dirty="0">
                <a:latin typeface="Calibri" pitchFamily="34" charset="0"/>
              </a:rPr>
              <a:t>service for project management originally built in the 90s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Need to add new, modern web APIs for third-party developers and our web client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Need to continue support for old clients </a:t>
            </a:r>
            <a:r>
              <a:rPr lang="en-US" sz="2800" dirty="0" smtClean="0">
                <a:latin typeface="Calibri" pitchFamily="34" charset="0"/>
              </a:rPr>
              <a:t>by </a:t>
            </a:r>
            <a:r>
              <a:rPr lang="en-US" sz="2800" dirty="0">
                <a:latin typeface="Calibri" pitchFamily="34" charset="0"/>
              </a:rPr>
              <a:t>maintaining old web APIs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665771" y="28344237"/>
            <a:ext cx="830873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Remove </a:t>
            </a:r>
            <a:r>
              <a:rPr lang="en-US" sz="2800" dirty="0"/>
              <a:t>old, unmaintainable server code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Establish </a:t>
            </a:r>
            <a:r>
              <a:rPr lang="en-US" sz="2800" dirty="0"/>
              <a:t>one code path for both </a:t>
            </a:r>
            <a:r>
              <a:rPr lang="en-US" sz="2800" dirty="0" smtClean="0"/>
              <a:t>APIs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Minimize the time spent writing tedious data conversion code</a:t>
            </a:r>
            <a:endParaRPr lang="en-US" sz="2800" dirty="0"/>
          </a:p>
        </p:txBody>
      </p:sp>
      <p:sp>
        <p:nvSpPr>
          <p:cNvPr id="138" name="Rectangle 137"/>
          <p:cNvSpPr/>
          <p:nvPr/>
        </p:nvSpPr>
        <p:spPr>
          <a:xfrm>
            <a:off x="1707800" y="23616131"/>
            <a:ext cx="38724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atin typeface="Calibri" pitchFamily="34" charset="0"/>
              </a:rPr>
              <a:t>Legacy Web Resource</a:t>
            </a:r>
            <a:endParaRPr lang="en-US" sz="3000" dirty="0">
              <a:latin typeface="Calibri" pitchFamily="34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6168052" y="23616131"/>
            <a:ext cx="38724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 smtClean="0">
                <a:latin typeface="Calibri" pitchFamily="34" charset="0"/>
              </a:rPr>
              <a:t>Modern Web Resource</a:t>
            </a:r>
            <a:endParaRPr lang="en-US" sz="3000" dirty="0">
              <a:latin typeface="Calibri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0873069" y="7899063"/>
            <a:ext cx="84075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Given two regular expressions representing the data, and some representative examples, generate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a lens between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the data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formats.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How? 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ynthesize 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a </a:t>
            </a:r>
            <a:r>
              <a:rPr lang="en-US" sz="2800" i="1" dirty="0">
                <a:latin typeface="Calibri" charset="0"/>
                <a:ea typeface="Calibri" charset="0"/>
                <a:cs typeface="Calibri" charset="0"/>
              </a:rPr>
              <a:t>lens</a:t>
            </a:r>
            <a:r>
              <a:rPr lang="en-US" sz="2800" baseline="30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mr-IN" sz="28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2800" dirty="0">
                <a:latin typeface="Calibri" charset="0"/>
                <a:ea typeface="Calibri" charset="0"/>
                <a:cs typeface="Calibri" charset="0"/>
              </a:rPr>
              <a:t> a single 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term that provides transformations in both directions while guaranteeing certain round-trip behaviors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0873069" y="28712319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DNF REs and Lenses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0873069" y="29702919"/>
            <a:ext cx="8407576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Calibri" charset="0"/>
                <a:ea typeface="Calibri" charset="0"/>
                <a:cs typeface="Calibri" charset="0"/>
              </a:rPr>
              <a:t>DNF Regular Expressions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Fully distributed regular expressions (concatenations distributed over unions) with associativity information removed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Many semantically equivalent regular expressions have syntactically equal DNF regular expressions</a:t>
            </a:r>
          </a:p>
          <a:p>
            <a:r>
              <a:rPr lang="en-US" sz="2800" b="1" dirty="0" smtClean="0">
                <a:latin typeface="Calibri" charset="0"/>
                <a:ea typeface="Calibri" charset="0"/>
                <a:cs typeface="Calibri" charset="0"/>
              </a:rPr>
              <a:t>DNF Lenses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Fully distributed lenses (concatenations and swaps distributed over unions) with associativity information removed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means that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is a DNF lens that provides a function from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to strings in the language of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, and also its inverse.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Property: If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is-IS" sz="2800" dirty="0">
                <a:latin typeface="Arial" charset="0"/>
                <a:ea typeface="Arial" charset="0"/>
                <a:cs typeface="Arial" charset="0"/>
              </a:rPr>
              <a:t>→</a:t>
            </a:r>
            <a:r>
              <a:rPr lang="en-US" sz="2800" baseline="30000" dirty="0">
                <a:latin typeface="Times" charset="0"/>
                <a:ea typeface="Times" charset="0"/>
                <a:cs typeface="Times" charset="0"/>
              </a:rPr>
              <a:t>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baseline="-25000" dirty="0" smtClean="0">
                <a:latin typeface="Times" charset="0"/>
                <a:ea typeface="Times" charset="0"/>
                <a:cs typeface="Times" charset="0"/>
                <a:sym typeface="Wingdings"/>
              </a:rPr>
              <a:t> </a:t>
            </a:r>
            <a:r>
              <a:rPr lang="is-IS" sz="2800" dirty="0">
                <a:latin typeface="Arial" charset="0"/>
                <a:ea typeface="Arial" charset="0"/>
                <a:cs typeface="Arial" charset="0"/>
              </a:rPr>
              <a:t>→</a:t>
            </a:r>
            <a:r>
              <a:rPr lang="en-US" sz="2800" baseline="30000" dirty="0">
                <a:latin typeface="Times" charset="0"/>
                <a:ea typeface="Times" charset="0"/>
                <a:cs typeface="Times" charset="0"/>
              </a:rPr>
              <a:t>s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baseline="30000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and</a:t>
            </a:r>
            <a:b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</a:b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: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’</a:t>
            </a:r>
            <a:r>
              <a:rPr lang="en-US" sz="28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baseline="30000" dirty="0">
                <a:latin typeface="Courier New" charset="0"/>
                <a:ea typeface="Courier New" charset="0"/>
                <a:cs typeface="Courier New" charset="0"/>
                <a:sym typeface="Wingdings"/>
              </a:rPr>
              <a:t>’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 then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: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sz="2800" dirty="0" smtClean="0">
                <a:latin typeface="Times" charset="0"/>
                <a:ea typeface="Times" charset="0"/>
                <a:cs typeface="Times" charset="0"/>
                <a:sym typeface="Wingdings"/>
              </a:rPr>
              <a:t>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DS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  <a:sym typeface="Wingdings"/>
              </a:rPr>
              <a:t>, where </a:t>
            </a:r>
            <a:r>
              <a:rPr lang="is-IS" sz="2800" dirty="0" smtClean="0">
                <a:latin typeface="Arial" charset="0"/>
                <a:ea typeface="Arial" charset="0"/>
                <a:cs typeface="Arial" charset="0"/>
              </a:rPr>
              <a:t>→</a:t>
            </a:r>
            <a:r>
              <a:rPr lang="en-US" sz="2800" baseline="30000" dirty="0" smtClean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Calibri" charset="0"/>
                <a:ea typeface="Calibri" charset="0"/>
                <a:cs typeface="Calibri" charset="0"/>
              </a:rPr>
              <a:t> is rewriting through “unfolding" Kleene stars.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25112296" y="7168471"/>
            <a:ext cx="66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64" name="Straight Connector 163"/>
          <p:cNvCxnSpPr/>
          <p:nvPr/>
        </p:nvCxnSpPr>
        <p:spPr>
          <a:xfrm>
            <a:off x="23232275" y="7635544"/>
            <a:ext cx="2642" cy="31908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25447731" y="7635796"/>
            <a:ext cx="2642" cy="31908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>
            <a:off x="25447731" y="8738705"/>
            <a:ext cx="2642" cy="319083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22763419" y="8973229"/>
            <a:ext cx="937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25080246" y="8973229"/>
            <a:ext cx="7302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20335013" y="9734234"/>
            <a:ext cx="8115265" cy="416246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/>
          <p:cNvSpPr/>
          <p:nvPr/>
        </p:nvSpPr>
        <p:spPr>
          <a:xfrm>
            <a:off x="20246328" y="14756979"/>
            <a:ext cx="16786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SynthLens</a:t>
            </a:r>
            <a:endParaRPr lang="en-US" sz="2800" dirty="0"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20398759" y="13336606"/>
            <a:ext cx="23663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SynthDNFLens</a:t>
            </a:r>
            <a:endParaRPr lang="en-US" sz="2800" dirty="0"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22616335" y="10091480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TypeProp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176" name="Straight Connector 175"/>
          <p:cNvCxnSpPr/>
          <p:nvPr/>
        </p:nvCxnSpPr>
        <p:spPr>
          <a:xfrm flipH="1">
            <a:off x="23232274" y="9433719"/>
            <a:ext cx="1" cy="635748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H="1">
            <a:off x="25445357" y="9435425"/>
            <a:ext cx="1" cy="635748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>
            <a:off x="23238073" y="10864745"/>
            <a:ext cx="2642" cy="319083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>
            <a:off x="25453529" y="10864997"/>
            <a:ext cx="2642" cy="319083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/>
          <p:cNvSpPr txBox="1"/>
          <p:nvPr/>
        </p:nvSpPr>
        <p:spPr>
          <a:xfrm>
            <a:off x="22772071" y="11140870"/>
            <a:ext cx="937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DR’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24991952" y="11115242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DS’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91" name="Straight Connector 190"/>
          <p:cNvCxnSpPr/>
          <p:nvPr/>
        </p:nvCxnSpPr>
        <p:spPr>
          <a:xfrm>
            <a:off x="23240985" y="11567319"/>
            <a:ext cx="2642" cy="319083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>
            <a:off x="25456441" y="11567571"/>
            <a:ext cx="2642" cy="319083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Rectangle 195"/>
          <p:cNvSpPr/>
          <p:nvPr/>
        </p:nvSpPr>
        <p:spPr>
          <a:xfrm>
            <a:off x="22616335" y="11875947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2823188" y="12565978"/>
            <a:ext cx="40908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solidFill>
                  <a:srgbClr val="990000"/>
                </a:solidFill>
                <a:latin typeface="Helvetica" charset="0"/>
              </a:rPr>
              <a:t>×</a:t>
            </a:r>
            <a:endParaRPr lang="en-US" sz="3000" dirty="0">
              <a:solidFill>
                <a:srgbClr val="990000"/>
              </a:solidFill>
              <a:effectLst/>
              <a:latin typeface="Helvetica" charset="0"/>
            </a:endParaRPr>
          </a:p>
        </p:txBody>
      </p:sp>
      <p:cxnSp>
        <p:nvCxnSpPr>
          <p:cNvPr id="197" name="Straight Connector 196"/>
          <p:cNvCxnSpPr/>
          <p:nvPr/>
        </p:nvCxnSpPr>
        <p:spPr>
          <a:xfrm flipH="1">
            <a:off x="21334165" y="13083192"/>
            <a:ext cx="1905230" cy="0"/>
          </a:xfrm>
          <a:prstGeom prst="line">
            <a:avLst/>
          </a:prstGeom>
          <a:ln>
            <a:headEnd type="none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 flipV="1">
            <a:off x="21334165" y="10469572"/>
            <a:ext cx="0" cy="2623653"/>
          </a:xfrm>
          <a:prstGeom prst="line">
            <a:avLst/>
          </a:prstGeom>
          <a:ln>
            <a:headEnd type="none" w="med" len="med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V="1">
            <a:off x="21325789" y="10475664"/>
            <a:ext cx="1272538" cy="5741"/>
          </a:xfrm>
          <a:prstGeom prst="line">
            <a:avLst/>
          </a:prstGeom>
          <a:ln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ectangle 213"/>
          <p:cNvSpPr/>
          <p:nvPr/>
        </p:nvSpPr>
        <p:spPr>
          <a:xfrm>
            <a:off x="25459083" y="12597571"/>
            <a:ext cx="56938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solidFill>
                  <a:schemeClr val="accent6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✓</a:t>
            </a:r>
          </a:p>
        </p:txBody>
      </p:sp>
      <p:sp>
        <p:nvSpPr>
          <p:cNvPr id="224" name="TextBox 223"/>
          <p:cNvSpPr txBox="1"/>
          <p:nvPr/>
        </p:nvSpPr>
        <p:spPr>
          <a:xfrm>
            <a:off x="24945566" y="13032199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27" name="Straight Connector 226"/>
          <p:cNvCxnSpPr/>
          <p:nvPr/>
        </p:nvCxnSpPr>
        <p:spPr>
          <a:xfrm flipH="1">
            <a:off x="25420637" y="13522371"/>
            <a:ext cx="1" cy="635748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Rectangle 227"/>
          <p:cNvSpPr/>
          <p:nvPr/>
        </p:nvSpPr>
        <p:spPr>
          <a:xfrm>
            <a:off x="23783263" y="14160388"/>
            <a:ext cx="3288430" cy="768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tx1"/>
                </a:solidFill>
                <a:latin typeface="Bodoni 72 Smallcaps Book" charset="0"/>
                <a:ea typeface="Bodoni 72 Smallcaps Book" charset="0"/>
                <a:cs typeface="Bodoni 72 Smallcaps Book" charset="0"/>
              </a:rPr>
              <a:t>ToLens</a:t>
            </a:r>
            <a:endParaRPr lang="en-US" sz="2800" dirty="0">
              <a:solidFill>
                <a:schemeClr val="tx1"/>
              </a:solidFill>
              <a:latin typeface="Bodoni 72 Smallcaps Book" charset="0"/>
              <a:ea typeface="Bodoni 72 Smallcaps Book" charset="0"/>
              <a:cs typeface="Bodoni 72 Smallcaps Book" charset="0"/>
            </a:endParaRPr>
          </a:p>
        </p:txBody>
      </p:sp>
      <p:cxnSp>
        <p:nvCxnSpPr>
          <p:cNvPr id="230" name="Straight Connector 229"/>
          <p:cNvCxnSpPr/>
          <p:nvPr/>
        </p:nvCxnSpPr>
        <p:spPr>
          <a:xfrm flipH="1">
            <a:off x="25412061" y="15029497"/>
            <a:ext cx="1" cy="635748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TextBox 231"/>
          <p:cNvSpPr txBox="1"/>
          <p:nvPr/>
        </p:nvSpPr>
        <p:spPr>
          <a:xfrm>
            <a:off x="24952407" y="15669248"/>
            <a:ext cx="950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l</a:t>
            </a:r>
            <a:endParaRPr lang="en-US" sz="2800" i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34" name="Straight Connector 233"/>
          <p:cNvCxnSpPr/>
          <p:nvPr/>
        </p:nvCxnSpPr>
        <p:spPr>
          <a:xfrm flipH="1">
            <a:off x="27733167" y="7678076"/>
            <a:ext cx="2" cy="4582055"/>
          </a:xfrm>
          <a:prstGeom prst="line">
            <a:avLst/>
          </a:prstGeom>
          <a:ln>
            <a:headEnd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endCxn id="196" idx="3"/>
          </p:cNvCxnSpPr>
          <p:nvPr/>
        </p:nvCxnSpPr>
        <p:spPr>
          <a:xfrm flipH="1" flipV="1">
            <a:off x="25904765" y="12260131"/>
            <a:ext cx="1833900" cy="1003"/>
          </a:xfrm>
          <a:prstGeom prst="line">
            <a:avLst/>
          </a:prstGeom>
          <a:ln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25452208" y="12632683"/>
            <a:ext cx="3963" cy="437309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23242306" y="12655916"/>
            <a:ext cx="3963" cy="437309"/>
          </a:xfrm>
          <a:prstGeom prst="line">
            <a:avLst/>
          </a:prstGeom>
          <a:ln>
            <a:headEnd type="none" w="med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angle 247"/>
          <p:cNvSpPr/>
          <p:nvPr/>
        </p:nvSpPr>
        <p:spPr>
          <a:xfrm>
            <a:off x="20181886" y="16063119"/>
            <a:ext cx="846186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SynthLens</a:t>
            </a:r>
            <a:r>
              <a:rPr lang="en-US" sz="2800" dirty="0" smtClean="0">
                <a:latin typeface="Calibri" pitchFamily="34" charset="0"/>
              </a:rPr>
              <a:t> converts regular expressions 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R</a:t>
            </a:r>
            <a:r>
              <a:rPr lang="en-US" sz="2800" dirty="0" smtClean="0">
                <a:latin typeface="Calibri" pitchFamily="34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Calibri" pitchFamily="34" charset="0"/>
              </a:rPr>
              <a:t>) to DNF form 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</a:t>
            </a:r>
            <a:r>
              <a:rPr lang="en-US" sz="2800" dirty="0" smtClean="0">
                <a:latin typeface="Calibri" pitchFamily="34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</a:t>
            </a:r>
            <a:r>
              <a:rPr lang="en-US" sz="2800" dirty="0" smtClean="0">
                <a:latin typeface="Calibri" pitchFamily="34" charset="0"/>
              </a:rPr>
              <a:t>), synthesizes a DNF lens 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dl</a:t>
            </a:r>
            <a:r>
              <a:rPr lang="en-US" sz="2800" dirty="0" smtClean="0">
                <a:latin typeface="Calibri" pitchFamily="34" charset="0"/>
              </a:rPr>
              <a:t>) from those, and returns the bijective lens.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SynthDNFLens</a:t>
            </a:r>
            <a:r>
              <a:rPr lang="en-US" sz="2800" dirty="0" smtClean="0">
                <a:latin typeface="Calibri" pitchFamily="34" charset="0"/>
              </a:rPr>
              <a:t> uses </a:t>
            </a:r>
            <a:r>
              <a:rPr lang="en-US" sz="2800" dirty="0" err="1" smtClean="0">
                <a:latin typeface="Bodoni 72 Smallcaps Book" charset="0"/>
                <a:ea typeface="Bodoni 72 Smallcaps Book" charset="0"/>
                <a:cs typeface="Bodoni 72 Smallcaps Book" charset="0"/>
              </a:rPr>
              <a:t>TypeProp</a:t>
            </a:r>
            <a:r>
              <a:rPr lang="en-US" sz="2800" dirty="0" smtClean="0">
                <a:latin typeface="Bodoni 72 Smallcaps Book" charset="0"/>
                <a:ea typeface="Bodoni 72 Smallcaps Book" charset="0"/>
                <a:cs typeface="Bodoni 72 Smallcaps Book" charset="0"/>
              </a:rPr>
              <a:t> </a:t>
            </a:r>
            <a:r>
              <a:rPr lang="en-US" sz="2800" dirty="0" smtClean="0">
                <a:latin typeface="Calibri" pitchFamily="34" charset="0"/>
              </a:rPr>
              <a:t>to propose candidate DNF regular expressions (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DR’</a:t>
            </a:r>
            <a:r>
              <a:rPr lang="en-US" sz="2800" dirty="0" smtClean="0">
                <a:latin typeface="Calibri" pitchFamily="34" charset="0"/>
              </a:rPr>
              <a:t> and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</a:rPr>
              <a:t>DS’</a:t>
            </a:r>
            <a:r>
              <a:rPr lang="en-US" sz="2800" dirty="0" smtClean="0">
                <a:latin typeface="Calibri" pitchFamily="34" charset="0"/>
              </a:rPr>
              <a:t>) derived from the input DNF regular expressions using </a:t>
            </a:r>
            <a:r>
              <a:rPr lang="is-IS" sz="2800" dirty="0">
                <a:latin typeface="Arial" charset="0"/>
                <a:ea typeface="Arial" charset="0"/>
                <a:cs typeface="Arial" charset="0"/>
              </a:rPr>
              <a:t>→</a:t>
            </a:r>
            <a:r>
              <a:rPr lang="en-US" sz="2800" baseline="30000" dirty="0">
                <a:latin typeface="Times" charset="0"/>
                <a:ea typeface="Times" charset="0"/>
                <a:cs typeface="Times" charset="0"/>
              </a:rPr>
              <a:t>s</a:t>
            </a:r>
            <a:r>
              <a:rPr lang="en-US" sz="2800" dirty="0" smtClean="0">
                <a:latin typeface="Calibri" pitchFamily="34" charset="0"/>
              </a:rPr>
              <a:t>.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r>
              <a:rPr lang="en-US" sz="2800" dirty="0">
                <a:latin typeface="Bodoni 72 Smallcaps Book" charset="0"/>
                <a:ea typeface="Bodoni 72 Smallcaps Book" charset="0"/>
                <a:cs typeface="Bodoni 72 Smallcaps Book" charset="0"/>
              </a:rPr>
              <a:t> </a:t>
            </a:r>
            <a:r>
              <a:rPr lang="en-US" sz="2800" dirty="0" smtClean="0">
                <a:latin typeface="Calibri" pitchFamily="34" charset="0"/>
              </a:rPr>
              <a:t>synthesizes a lens from these candidate regular expressions and the examples.  If </a:t>
            </a: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</a:rPr>
              <a:t>RigidSynth</a:t>
            </a:r>
            <a:r>
              <a:rPr lang="en-US" sz="2800" dirty="0" smtClean="0">
                <a:latin typeface="Calibri" pitchFamily="34" charset="0"/>
              </a:rPr>
              <a:t> fails, </a:t>
            </a: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</a:rPr>
              <a:t>TypeProp</a:t>
            </a:r>
            <a:r>
              <a:rPr lang="en-US" sz="2800" dirty="0">
                <a:latin typeface="Bodoni 72 Smallcaps Book" charset="0"/>
                <a:ea typeface="Bodoni 72 Smallcaps Book" charset="0"/>
                <a:cs typeface="Bodoni 72 Smallcaps Book" charset="0"/>
              </a:rPr>
              <a:t> </a:t>
            </a:r>
            <a:r>
              <a:rPr lang="en-US" sz="2800" dirty="0" smtClean="0">
                <a:latin typeface="Calibri" pitchFamily="34" charset="0"/>
              </a:rPr>
              <a:t>proposes new candidates.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Correctness: If there exists </a:t>
            </a:r>
            <a:r>
              <a:rPr lang="en-US" sz="2800" dirty="0">
                <a:latin typeface="Calibri" pitchFamily="34" charset="0"/>
                <a:sym typeface="Wingdings"/>
              </a:rPr>
              <a:t>a lens,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>
                <a:latin typeface="Calibri" pitchFamily="34" charset="0"/>
                <a:sym typeface="Wingdings"/>
              </a:rPr>
              <a:t>, such </a:t>
            </a:r>
            <a:r>
              <a:rPr lang="en-US" sz="2800" dirty="0" smtClean="0">
                <a:latin typeface="Calibri" pitchFamily="34" charset="0"/>
                <a:sym typeface="Wingdings"/>
              </a:rPr>
              <a:t>that</a:t>
            </a:r>
            <a:br>
              <a:rPr lang="en-US" sz="2800" dirty="0" smtClean="0">
                <a:latin typeface="Calibri" pitchFamily="34" charset="0"/>
                <a:sym typeface="Wingdings"/>
              </a:rPr>
            </a:b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 smtClean="0">
                <a:latin typeface="Calibri" pitchFamily="34" charset="0"/>
                <a:sym typeface="Wingdings"/>
              </a:rPr>
              <a:t> </a:t>
            </a:r>
            <a:r>
              <a:rPr lang="en-US" sz="2800" dirty="0">
                <a:latin typeface="Calibri" pitchFamily="34" charset="0"/>
                <a:sym typeface="Wingdings"/>
              </a:rPr>
              <a:t>: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R</a:t>
            </a:r>
            <a:r>
              <a:rPr lang="en-US" sz="2800" dirty="0">
                <a:latin typeface="Calibri" pitchFamily="34" charset="0"/>
                <a:sym typeface="Wingdings"/>
              </a:rPr>
              <a:t>  </a:t>
            </a:r>
            <a:r>
              <a:rPr lang="en-US" sz="2800" i="1" dirty="0" smtClean="0">
                <a:latin typeface="Times" charset="0"/>
                <a:ea typeface="Times" charset="0"/>
                <a:cs typeface="Times" charset="0"/>
                <a:sym typeface="Wingdings"/>
              </a:rPr>
              <a:t>S</a:t>
            </a:r>
            <a:r>
              <a:rPr lang="en-US" sz="2800" dirty="0" smtClean="0">
                <a:latin typeface="Calibri" pitchFamily="34" charset="0"/>
                <a:sym typeface="Wingdings"/>
              </a:rPr>
              <a:t> and </a:t>
            </a:r>
            <a:r>
              <a:rPr lang="en-US" sz="2800" i="1" dirty="0">
                <a:latin typeface="Times" charset="0"/>
                <a:ea typeface="Times" charset="0"/>
                <a:cs typeface="Times" charset="0"/>
                <a:sym typeface="Wingdings"/>
              </a:rPr>
              <a:t>l</a:t>
            </a:r>
            <a:r>
              <a:rPr lang="en-US" sz="2800" dirty="0" smtClean="0">
                <a:latin typeface="Calibri" pitchFamily="34" charset="0"/>
                <a:sym typeface="Wingdings"/>
              </a:rPr>
              <a:t> satisfies the </a:t>
            </a:r>
            <a:r>
              <a:rPr lang="en-US" sz="2800" dirty="0">
                <a:latin typeface="Calibri" pitchFamily="34" charset="0"/>
                <a:sym typeface="Wingdings"/>
              </a:rPr>
              <a:t>examples, then </a:t>
            </a:r>
            <a:r>
              <a:rPr lang="en-US" sz="2800" dirty="0" err="1">
                <a:latin typeface="Bodoni 72 Smallcaps Book" charset="0"/>
                <a:ea typeface="Bodoni 72 Smallcaps Book" charset="0"/>
                <a:cs typeface="Bodoni 72 Smallcaps Book" charset="0"/>
                <a:sym typeface="Wingdings"/>
              </a:rPr>
              <a:t>SynthLens</a:t>
            </a:r>
            <a:r>
              <a:rPr lang="en-US" sz="2800" dirty="0">
                <a:latin typeface="Calibri" pitchFamily="34" charset="0"/>
                <a:sym typeface="Wingdings"/>
              </a:rPr>
              <a:t> </a:t>
            </a:r>
            <a:r>
              <a:rPr lang="en-US" sz="2800" dirty="0" smtClean="0">
                <a:latin typeface="Calibri" pitchFamily="34" charset="0"/>
                <a:sym typeface="Wingdings"/>
              </a:rPr>
              <a:t>returns such a lens.</a:t>
            </a:r>
            <a:endParaRPr lang="en-US" sz="2800" dirty="0">
              <a:latin typeface="Calibri" pitchFamily="34" charset="0"/>
            </a:endParaRPr>
          </a:p>
        </p:txBody>
      </p:sp>
      <p:sp>
        <p:nvSpPr>
          <p:cNvPr id="249" name="Text Box 193"/>
          <p:cNvSpPr txBox="1">
            <a:spLocks noChangeArrowheads="1"/>
          </p:cNvSpPr>
          <p:nvPr/>
        </p:nvSpPr>
        <p:spPr bwMode="auto">
          <a:xfrm>
            <a:off x="20089025" y="22311519"/>
            <a:ext cx="8407576" cy="2659601"/>
          </a:xfrm>
          <a:prstGeom prst="rect">
            <a:avLst/>
          </a:prstGeom>
          <a:noFill/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Bench</a:t>
            </a:r>
            <a:r>
              <a:rPr lang="en-US" sz="3000" b="1" dirty="0" smtClean="0">
                <a:latin typeface="Calibri" charset="0"/>
                <a:ea typeface="Calibri" charset="0"/>
                <a:cs typeface="Calibri" charset="0"/>
              </a:rPr>
              <a:t>marks</a:t>
            </a:r>
            <a:r>
              <a:rPr lang="en-US" sz="3000" b="1" dirty="0"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We evaluate our algorithm on a suite of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39 examples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drawn from several different domains including transformation of relational (spreadsheet)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en-US" sz="3000" baseline="30000" dirty="0" smtClean="0">
                <a:latin typeface="Calibri" charset="0"/>
                <a:ea typeface="Calibri" charset="0"/>
                <a:cs typeface="Calibri" charset="0"/>
              </a:rPr>
              <a:t>3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3000" dirty="0">
                <a:latin typeface="Calibri" charset="0"/>
                <a:ea typeface="Calibri" charset="0"/>
                <a:cs typeface="Calibri" charset="0"/>
              </a:rPr>
              <a:t>and management of Linux configuration 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files</a:t>
            </a:r>
            <a:r>
              <a:rPr lang="en-US" sz="3000" baseline="30000" dirty="0" smtClean="0">
                <a:latin typeface="Calibri" charset="0"/>
                <a:ea typeface="Calibri" charset="0"/>
                <a:cs typeface="Calibri" charset="0"/>
              </a:rPr>
              <a:t>4</a:t>
            </a:r>
            <a:r>
              <a:rPr lang="en-US" sz="30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30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1" name="Rectangle 250"/>
          <p:cNvSpPr/>
          <p:nvPr/>
        </p:nvSpPr>
        <p:spPr>
          <a:xfrm>
            <a:off x="20100859" y="21473319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Evaluation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20056762" y="32141907"/>
            <a:ext cx="8407576" cy="89154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970" tIns="43485" rIns="86970" bIns="43485" rtlCol="0" anchor="ctr"/>
          <a:lstStyle/>
          <a:p>
            <a:pPr algn="ctr"/>
            <a:r>
              <a:rPr lang="en-US" sz="54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Contributions</a:t>
            </a:r>
            <a:endParaRPr lang="en-US" sz="54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0" name="Text Box 193"/>
          <p:cNvSpPr txBox="1">
            <a:spLocks noChangeArrowheads="1"/>
          </p:cNvSpPr>
          <p:nvPr/>
        </p:nvSpPr>
        <p:spPr bwMode="auto">
          <a:xfrm>
            <a:off x="20100859" y="33027637"/>
            <a:ext cx="8407576" cy="4752482"/>
          </a:xfrm>
          <a:prstGeom prst="rect">
            <a:avLst/>
          </a:prstGeom>
          <a:noFill/>
          <a:ln w="12700">
            <a:noFill/>
          </a:ln>
          <a:effectLst/>
        </p:spPr>
        <p:txBody>
          <a:bodyPr lIns="173940" tIns="173940" rIns="173940" bIns="173940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000" b="1" dirty="0" smtClean="0">
                <a:latin typeface="Calibri" pitchFamily="34" charset="0"/>
              </a:rPr>
              <a:t>Language Design: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Developed a new DSL designed for lens synthesis</a:t>
            </a:r>
          </a:p>
          <a:p>
            <a:pPr eaLnBrk="1" hangingPunct="1"/>
            <a:r>
              <a:rPr lang="en-US" sz="3000" b="1" dirty="0" smtClean="0">
                <a:latin typeface="Calibri" pitchFamily="34" charset="0"/>
              </a:rPr>
              <a:t>Theory:</a:t>
            </a:r>
            <a:endParaRPr lang="en-US" sz="3000" dirty="0" smtClean="0">
              <a:latin typeface="Calibri" pitchFamily="34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Proven our DSL equivalent to a standard language of lenses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 smtClean="0">
                <a:latin typeface="Calibri" pitchFamily="34" charset="0"/>
              </a:rPr>
              <a:t>Proven the correctness of the algorithm</a:t>
            </a:r>
          </a:p>
          <a:p>
            <a:pPr eaLnBrk="1" hangingPunct="1"/>
            <a:r>
              <a:rPr lang="en-US" sz="3000" b="1" dirty="0" smtClean="0">
                <a:latin typeface="Calibri" pitchFamily="34" charset="0"/>
              </a:rPr>
              <a:t>Implementation</a:t>
            </a:r>
            <a:r>
              <a:rPr lang="en-US" sz="3000" b="1" dirty="0">
                <a:latin typeface="Calibri" pitchFamily="34" charset="0"/>
              </a:rPr>
              <a:t>:</a:t>
            </a:r>
            <a:endParaRPr lang="en-US" sz="3000" dirty="0">
              <a:latin typeface="Calibri" pitchFamily="34" charset="0"/>
            </a:endParaRP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Implemented and optimized our synthesis algorithm</a:t>
            </a:r>
          </a:p>
          <a:p>
            <a:pPr marL="457200" indent="-457200" eaLnBrk="1" hangingPunct="1"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Evaluated </a:t>
            </a:r>
            <a:r>
              <a:rPr lang="en-US" sz="2800" dirty="0" smtClean="0">
                <a:latin typeface="Calibri" pitchFamily="34" charset="0"/>
              </a:rPr>
              <a:t>on </a:t>
            </a:r>
            <a:r>
              <a:rPr lang="en-US" sz="2800" dirty="0">
                <a:latin typeface="Calibri" pitchFamily="34" charset="0"/>
              </a:rPr>
              <a:t>39 benchmarks</a:t>
            </a:r>
          </a:p>
          <a:p>
            <a:pPr marL="457200" indent="-457200" eaLnBrk="1" hangingPunct="1">
              <a:buFont typeface="Arial" charset="0"/>
              <a:buChar char="•"/>
            </a:pPr>
            <a:endParaRPr lang="en-US" sz="2800" dirty="0" smtClean="0">
              <a:latin typeface="Calibri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0726" y="26677031"/>
            <a:ext cx="6547976" cy="5352844"/>
          </a:xfrm>
          <a:prstGeom prst="rect">
            <a:avLst/>
          </a:prstGeom>
        </p:spPr>
      </p:pic>
      <p:pic>
        <p:nvPicPr>
          <p:cNvPr id="114" name="Picture 1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0806" y="9116838"/>
            <a:ext cx="1285436" cy="1737075"/>
          </a:xfrm>
          <a:prstGeom prst="rect">
            <a:avLst/>
          </a:prstGeom>
        </p:spPr>
      </p:pic>
      <p:sp>
        <p:nvSpPr>
          <p:cNvPr id="115" name="TextBox 114"/>
          <p:cNvSpPr txBox="1"/>
          <p:nvPr/>
        </p:nvSpPr>
        <p:spPr>
          <a:xfrm>
            <a:off x="7799910" y="10250577"/>
            <a:ext cx="160394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/>
              <a:t>Data2</a:t>
            </a:r>
            <a:endParaRPr lang="en-US" sz="3500" dirty="0"/>
          </a:p>
        </p:txBody>
      </p:sp>
      <p:pic>
        <p:nvPicPr>
          <p:cNvPr id="117" name="Picture 1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4275" y="9107110"/>
            <a:ext cx="1285436" cy="1737075"/>
          </a:xfrm>
          <a:prstGeom prst="rect">
            <a:avLst/>
          </a:prstGeom>
        </p:spPr>
      </p:pic>
      <p:sp>
        <p:nvSpPr>
          <p:cNvPr id="119" name="TextBox 118"/>
          <p:cNvSpPr txBox="1"/>
          <p:nvPr/>
        </p:nvSpPr>
        <p:spPr>
          <a:xfrm>
            <a:off x="2765452" y="10240633"/>
            <a:ext cx="1848825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/>
              <a:t>Data1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9109</TotalTime>
  <Words>1072</Words>
  <Application>Microsoft Macintosh PowerPoint</Application>
  <PresentationFormat>Custom</PresentationFormat>
  <Paragraphs>154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Arial</vt:lpstr>
      <vt:lpstr>Bodoni 72 Smallcaps Book</vt:lpstr>
      <vt:lpstr>Calibri</vt:lpstr>
      <vt:lpstr>Calibri Light</vt:lpstr>
      <vt:lpstr>Courier</vt:lpstr>
      <vt:lpstr>Courier New</vt:lpstr>
      <vt:lpstr>Helvetica</vt:lpstr>
      <vt:lpstr>Mangal</vt:lpstr>
      <vt:lpstr>Times</vt:lpstr>
      <vt:lpstr>Wingdings</vt:lpstr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A0/A1</dc:title>
  <dc:creator>Jay Larson</dc:creator>
  <dc:description>Quality poster printing
www.genigraphics.com
1-800-790-4001</dc:description>
  <cp:lastModifiedBy>Microsoft Office User</cp:lastModifiedBy>
  <cp:revision>316</cp:revision>
  <cp:lastPrinted>2017-07-26T17:28:52Z</cp:lastPrinted>
  <dcterms:created xsi:type="dcterms:W3CDTF">2013-02-10T21:14:48Z</dcterms:created>
  <dcterms:modified xsi:type="dcterms:W3CDTF">2017-08-31T17:57:30Z</dcterms:modified>
</cp:coreProperties>
</file>

<file path=docProps/thumbnail.jpeg>
</file>